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7" r:id="rId3"/>
    <p:sldId id="268" r:id="rId4"/>
    <p:sldId id="257" r:id="rId5"/>
    <p:sldId id="258" r:id="rId6"/>
    <p:sldId id="259" r:id="rId7"/>
    <p:sldId id="261" r:id="rId8"/>
    <p:sldId id="262" r:id="rId9"/>
    <p:sldId id="263" r:id="rId10"/>
    <p:sldId id="269" r:id="rId11"/>
    <p:sldId id="276" r:id="rId12"/>
    <p:sldId id="264" r:id="rId13"/>
    <p:sldId id="265" r:id="rId14"/>
    <p:sldId id="266" r:id="rId15"/>
    <p:sldId id="267" r:id="rId16"/>
    <p:sldId id="270" r:id="rId17"/>
    <p:sldId id="271" r:id="rId18"/>
    <p:sldId id="272" r:id="rId19"/>
    <p:sldId id="278"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Giles" initials="CG" lastIdx="1" clrIdx="0">
    <p:extLst>
      <p:ext uri="{19B8F6BF-5375-455C-9EA6-DF929625EA0E}">
        <p15:presenceInfo xmlns:p15="http://schemas.microsoft.com/office/powerpoint/2012/main" userId="3efcf34697d4d7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BE8"/>
    <a:srgbClr val="FCEDD0"/>
    <a:srgbClr val="FDF0E7"/>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3842" autoAdjust="0"/>
  </p:normalViewPr>
  <p:slideViewPr>
    <p:cSldViewPr snapToGrid="0">
      <p:cViewPr varScale="1">
        <p:scale>
          <a:sx n="59" d="100"/>
          <a:sy n="59" d="100"/>
        </p:scale>
        <p:origin x="1716" y="60"/>
      </p:cViewPr>
      <p:guideLst/>
    </p:cSldViewPr>
  </p:slideViewPr>
  <p:outlineViewPr>
    <p:cViewPr>
      <p:scale>
        <a:sx n="33" d="100"/>
        <a:sy n="33" d="100"/>
      </p:scale>
      <p:origin x="0" y="-2394"/>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DACF0-1BBA-4953-A113-4EBBB5CE919E}" type="datetimeFigureOut">
              <a:rPr lang="en-US" smtClean="0"/>
              <a:t>2/20/2015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84494-D232-4B90-8AC2-FDBB4B39D784}" type="slidenum">
              <a:rPr lang="en-US" smtClean="0"/>
              <a:t>‹#›</a:t>
            </a:fld>
            <a:endParaRPr lang="en-US"/>
          </a:p>
        </p:txBody>
      </p:sp>
    </p:spTree>
    <p:extLst>
      <p:ext uri="{BB962C8B-B14F-4D97-AF65-F5344CB8AC3E}">
        <p14:creationId xmlns:p14="http://schemas.microsoft.com/office/powerpoint/2010/main" val="44285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ultrarunning.com/features/destinations/in-the-beginning-native-america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portsmedicine.about.com/od/runninginjuries/a/runners_overuse.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ltramarathonrunning.com/reco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ultrarunning.com/features/destinations/in-the-beginning-native-america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ing.com/imag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II. McDougall P. Born to Run: A Hidden Tribe, </a:t>
            </a:r>
            <a:r>
              <a:rPr lang="en-US" dirty="0" err="1" smtClean="0"/>
              <a:t>Superathletes</a:t>
            </a:r>
            <a:r>
              <a:rPr lang="en-US" dirty="0" smtClean="0"/>
              <a:t>, and the Greatest Race the   World Has Never Seen. New York, NY: Alfred A Knopf; 2009</a:t>
            </a:r>
          </a:p>
          <a:p>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3</a:t>
            </a:fld>
            <a:endParaRPr lang="en-US"/>
          </a:p>
        </p:txBody>
      </p:sp>
    </p:spTree>
    <p:extLst>
      <p:ext uri="{BB962C8B-B14F-4D97-AF65-F5344CB8AC3E}">
        <p14:creationId xmlns:p14="http://schemas.microsoft.com/office/powerpoint/2010/main" val="205835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Although the</a:t>
            </a:r>
            <a:r>
              <a:rPr lang="en-US" baseline="0" dirty="0" smtClean="0"/>
              <a:t> ultra runners verbally state rest as an important part of staying healthy, there is not much time for it in their extensive training.</a:t>
            </a:r>
          </a:p>
          <a:p>
            <a:pPr marL="228600" indent="-228600">
              <a:buAutoNum type="arabicPeriod"/>
            </a:pPr>
            <a:r>
              <a:rPr lang="en-US" baseline="0" dirty="0" smtClean="0"/>
              <a:t>Advanced runners have built up their stamina to the point they can race back to back ultra marathons 7 weeks in a row.  With each race an average of 100 miles, in addition to 250 miles in training, in a 7 week period ultra runners run 2,450 miles!</a:t>
            </a:r>
          </a:p>
          <a:p>
            <a:pPr marL="228600" indent="-228600">
              <a:buAutoNum type="arabicPeriod"/>
            </a:pPr>
            <a:r>
              <a:rPr lang="en-US" baseline="0" dirty="0" smtClean="0"/>
              <a:t>When I inquired why ultra runners do not rest more Amy responded; “We can’t, we just can’t.  Going a day without running is like asking you to go a day without breathing.  We can’t live without it</a:t>
            </a:r>
            <a:r>
              <a:rPr lang="en-US" baseline="0" dirty="0" smtClean="0"/>
              <a:t>.”</a:t>
            </a:r>
          </a:p>
          <a:p>
            <a:pPr marL="228600" indent="-228600">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IV. Magill P, Schwartz T, Breyer M. Building Your Running Body. New York, NY: The Experiment, LLC; 2014.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VII. </a:t>
            </a:r>
            <a:r>
              <a:rPr lang="en-US" sz="1200" dirty="0" err="1" smtClean="0"/>
              <a:t>Beni</a:t>
            </a:r>
            <a:r>
              <a:rPr lang="en-US" sz="1200" dirty="0" smtClean="0"/>
              <a:t> Amy. Ultra Marathon Runner, oral communication, February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12</a:t>
            </a:fld>
            <a:endParaRPr lang="en-US"/>
          </a:p>
        </p:txBody>
      </p:sp>
    </p:spTree>
    <p:extLst>
      <p:ext uri="{BB962C8B-B14F-4D97-AF65-F5344CB8AC3E}">
        <p14:creationId xmlns:p14="http://schemas.microsoft.com/office/powerpoint/2010/main" val="3770608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Stretching is an important aspect in running.</a:t>
            </a:r>
            <a:r>
              <a:rPr lang="en-US" baseline="0" dirty="0" smtClean="0"/>
              <a:t>  The brain will signal the muscle fibers to contract, if those muscle fibers are too tight it will result in a weak muscle contraction.  Placing high demands on muscles that are too tight can result in sprains.</a:t>
            </a:r>
          </a:p>
          <a:p>
            <a:pPr marL="228600" indent="-228600">
              <a:buAutoNum type="arabicPeriod"/>
            </a:pPr>
            <a:r>
              <a:rPr lang="en-US" baseline="0" dirty="0" smtClean="0"/>
              <a:t>The warm up period prior to exercise raises the temperature of the muscles.  A warmer muscle is going to contract more strongly.  In addition, warm up allows for the synovial fluid found in the joints to be absorbed into the articular cartilage providing more cushion and support at the joints.  This helps prevent unnecessary wear and tear on the joints.</a:t>
            </a:r>
          </a:p>
          <a:p>
            <a:pPr marL="228600" indent="-228600">
              <a:buAutoNum type="arabicPeriod"/>
            </a:pPr>
            <a:r>
              <a:rPr lang="en-US" baseline="0" dirty="0" smtClean="0"/>
              <a:t>Rehydrating the connective tissues refers to a method called MELT.  In this method a runner rolls different muscles over a foam roller.  The idea is that the connective tissues are being rehydrated, ultimately allowing the muscles to recover more quickly.</a:t>
            </a:r>
          </a:p>
          <a:p>
            <a:pPr marL="228600" indent="-228600">
              <a:buAutoNum type="arabicPeriod"/>
            </a:pPr>
            <a:r>
              <a:rPr lang="en-US" baseline="0" dirty="0" smtClean="0"/>
              <a:t>Chiropractors are essential for restoring the body’s proper alignment.  When the body is properly aligned nerves can fire efficiently, joints can move freely, and muscles can contract maximally. </a:t>
            </a:r>
            <a:endParaRPr lang="en-US" baseline="0" dirty="0" smtClean="0"/>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VII. </a:t>
            </a:r>
            <a:r>
              <a:rPr lang="en-US" sz="1200" dirty="0" err="1" smtClean="0"/>
              <a:t>Beni</a:t>
            </a:r>
            <a:r>
              <a:rPr lang="en-US" sz="1200" dirty="0" smtClean="0"/>
              <a:t> Amy. Ultra Marathon Runner, oral communication, February 2015.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CB84494-D232-4B90-8AC2-FDBB4B39D784}" type="slidenum">
              <a:rPr lang="en-US" smtClean="0"/>
              <a:t>13</a:t>
            </a:fld>
            <a:endParaRPr lang="en-US"/>
          </a:p>
        </p:txBody>
      </p:sp>
    </p:spTree>
    <p:extLst>
      <p:ext uri="{BB962C8B-B14F-4D97-AF65-F5344CB8AC3E}">
        <p14:creationId xmlns:p14="http://schemas.microsoft.com/office/powerpoint/2010/main" val="206046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Many ultra runners avoid the average primary care doctor for two reasons.</a:t>
            </a:r>
            <a:r>
              <a:rPr lang="en-US" baseline="0" dirty="0" smtClean="0"/>
              <a:t>  One, they have a tendency to prescribe only medications which ultra runners are not willing to put in their body.  Two, in the case of sprains and strains, medical doctors tell them to not run for 6-8 weeks.  Being told not to run for 6-8 weeks is a death sentence to an ultra runner.</a:t>
            </a:r>
          </a:p>
          <a:p>
            <a:pPr marL="228600" indent="-228600">
              <a:buAutoNum type="arabicPeriod"/>
            </a:pPr>
            <a:r>
              <a:rPr lang="en-US" baseline="0" dirty="0" smtClean="0"/>
              <a:t>Chiropractors, physical therapists, and homeopathic doctors focus on naturally healing the body.  They also offer therapeutic techniques and adjustments that allow the runner to heal faster and minimize the time spent not running.      </a:t>
            </a:r>
            <a:endParaRPr lang="en-US" baseline="0" dirty="0" smtClean="0"/>
          </a:p>
          <a:p>
            <a:pPr marL="228600" indent="-228600">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VII. </a:t>
            </a:r>
            <a:r>
              <a:rPr lang="en-US" sz="1200" dirty="0" err="1" smtClean="0"/>
              <a:t>Beni</a:t>
            </a:r>
            <a:r>
              <a:rPr lang="en-US" sz="1200" dirty="0" smtClean="0"/>
              <a:t> Amy. Ultra Marathon Runner, oral communication, February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IV. Magill P, Schwartz T, Breyer M. Building Your Running Body. New York, NY: The Experiment, LLC;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14</a:t>
            </a:fld>
            <a:endParaRPr lang="en-US"/>
          </a:p>
        </p:txBody>
      </p:sp>
    </p:spTree>
    <p:extLst>
      <p:ext uri="{BB962C8B-B14F-4D97-AF65-F5344CB8AC3E}">
        <p14:creationId xmlns:p14="http://schemas.microsoft.com/office/powerpoint/2010/main" val="140798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Ultra runner </a:t>
            </a:r>
            <a:r>
              <a:rPr lang="en-US" dirty="0" smtClean="0"/>
              <a:t>Scott </a:t>
            </a:r>
            <a:r>
              <a:rPr lang="en-US" dirty="0" smtClean="0"/>
              <a:t>stated “ Running</a:t>
            </a:r>
            <a:r>
              <a:rPr lang="en-US" baseline="0" dirty="0" smtClean="0"/>
              <a:t> is what I do. </a:t>
            </a:r>
            <a:r>
              <a:rPr lang="en-US" dirty="0" smtClean="0"/>
              <a:t>Running</a:t>
            </a:r>
            <a:r>
              <a:rPr lang="en-US" baseline="0" dirty="0" smtClean="0"/>
              <a:t> </a:t>
            </a:r>
            <a:r>
              <a:rPr lang="en-US" dirty="0" smtClean="0"/>
              <a:t>is what I love, Running it to a large</a:t>
            </a:r>
            <a:r>
              <a:rPr lang="en-US" baseline="0" dirty="0" smtClean="0"/>
              <a:t> extent who I am</a:t>
            </a:r>
            <a:r>
              <a:rPr lang="en-US" baseline="0" dirty="0" smtClean="0"/>
              <a:t>.” (Eat and Run, p. 2)</a:t>
            </a:r>
            <a:endParaRPr lang="en-US" baseline="0" dirty="0" smtClean="0"/>
          </a:p>
          <a:p>
            <a:pPr marL="228600" indent="-228600">
              <a:buAutoNum type="arabicPeriod"/>
            </a:pPr>
            <a:r>
              <a:rPr lang="en-US" baseline="0" dirty="0" smtClean="0"/>
              <a:t>Ultra runner Amy echoed Ann by mentioning what a vital part of her day running is and she can not live without it.  She compared the importance of running to breathing, it’s a daily requirement to live. </a:t>
            </a:r>
          </a:p>
          <a:p>
            <a:pPr marL="228600" indent="-228600">
              <a:buAutoNum type="arabicPeriod"/>
            </a:pPr>
            <a:r>
              <a:rPr lang="en-US" baseline="0" dirty="0" smtClean="0"/>
              <a:t>Amy began ultra running after a divorce from her verbally abusive husband. She was so beat down inside that she did not feel like she was worth anything.  She stated that running gives her a purpose and a reason to live.  Now as an ultra marathon runner she has an identity and a community of racers that have become her family.  She said it also built her confidence in herself and there is now nothing she can’t do. </a:t>
            </a:r>
            <a:endParaRPr lang="en-US" baseline="0" dirty="0" smtClean="0"/>
          </a:p>
          <a:p>
            <a:pPr marL="228600" indent="-228600">
              <a:buAutoNum type="arabicPeriod"/>
            </a:pPr>
            <a:endParaRPr lang="en-US" baseline="0" dirty="0" smtClean="0"/>
          </a:p>
          <a:p>
            <a:r>
              <a:rPr lang="en-US" sz="1200" dirty="0" smtClean="0"/>
              <a:t>I. Milroy A. In the Beginning: Native Americans. Ultra Running Magazine Website.</a:t>
            </a:r>
          </a:p>
          <a:p>
            <a:pPr marL="0" indent="0">
              <a:buNone/>
            </a:pPr>
            <a:r>
              <a:rPr lang="en-US" sz="1200" dirty="0" smtClean="0"/>
              <a:t>               </a:t>
            </a:r>
            <a:r>
              <a:rPr lang="en-US" sz="1200" u="sng" dirty="0" smtClean="0">
                <a:hlinkClick r:id="rId3"/>
              </a:rPr>
              <a:t>http://ww.ultrarunning.com/features/destinations/in-the-beginning-native-americans/</a:t>
            </a:r>
            <a:r>
              <a:rPr lang="en-US" sz="1200" dirty="0" smtClean="0"/>
              <a:t>       </a:t>
            </a:r>
          </a:p>
          <a:p>
            <a:pPr marL="0" indent="0">
              <a:buNone/>
            </a:pPr>
            <a:r>
              <a:rPr lang="en-US" sz="1200" dirty="0" smtClean="0"/>
              <a:t>               Published August 15,2013.  Accessed February 4,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III. </a:t>
            </a:r>
            <a:r>
              <a:rPr lang="en-US" sz="1200" dirty="0" err="1" smtClean="0"/>
              <a:t>Jurek</a:t>
            </a:r>
            <a:r>
              <a:rPr lang="en-US" sz="1200" dirty="0" smtClean="0"/>
              <a:t> S. Eat and Run: My Unlikely Journey to Ultramarathon Greatness. New York, NY: Houghton Mifflin Harcourt Publishing Company;2012.</a:t>
            </a:r>
          </a:p>
          <a:p>
            <a:pPr marL="0" indent="0">
              <a:buNone/>
            </a:pPr>
            <a:endParaRPr lang="en-US" sz="12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15</a:t>
            </a:fld>
            <a:endParaRPr lang="en-US"/>
          </a:p>
        </p:txBody>
      </p:sp>
    </p:spTree>
    <p:extLst>
      <p:ext uri="{BB962C8B-B14F-4D97-AF65-F5344CB8AC3E}">
        <p14:creationId xmlns:p14="http://schemas.microsoft.com/office/powerpoint/2010/main" val="232536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 a new study doctors found that ultra runner’s arteries begin</a:t>
            </a:r>
            <a:r>
              <a:rPr lang="en-US" baseline="0" dirty="0" smtClean="0"/>
              <a:t> to stiffen.  The exact cause of this is unknown.  However, the hardening of the arteries decreases blood flow and results in heart attacks.</a:t>
            </a:r>
          </a:p>
          <a:p>
            <a:pPr marL="228600" indent="-228600">
              <a:buAutoNum type="arabicPeriod"/>
            </a:pPr>
            <a:r>
              <a:rPr lang="en-US" baseline="0" dirty="0" smtClean="0"/>
              <a:t>The heart is a muscle that can be enlarged.  In the case of ultra runners the high demand they place on their heart day after day results in an actual increase in size of the heart muscle.  The increase in size of the heart’s walls can cause the heart to beat in an abnormal rhythm that leads to death</a:t>
            </a:r>
            <a:r>
              <a:rPr lang="en-US" baseline="0" dirty="0" smtClean="0"/>
              <a:t>.</a:t>
            </a:r>
          </a:p>
          <a:p>
            <a:pPr marL="228600" indent="-228600">
              <a:buAutoNum type="arabicPeriod"/>
            </a:pPr>
            <a:endParaRPr lang="en-US" baseline="0" dirty="0" smtClean="0"/>
          </a:p>
          <a:p>
            <a:r>
              <a:rPr lang="en-US" sz="1200" dirty="0" smtClean="0"/>
              <a:t>VIII. Simmons, Lee. Enlarged Heart and Running. </a:t>
            </a:r>
            <a:r>
              <a:rPr lang="en-US" sz="1200" dirty="0" err="1" smtClean="0"/>
              <a:t>LiveStrong</a:t>
            </a:r>
            <a:r>
              <a:rPr lang="en-US" sz="1200" dirty="0" smtClean="0"/>
              <a:t>..com</a:t>
            </a:r>
          </a:p>
          <a:p>
            <a:pPr marL="0" indent="0">
              <a:buNone/>
            </a:pPr>
            <a:r>
              <a:rPr lang="en-US" sz="1200" dirty="0" smtClean="0"/>
              <a:t>                   &lt;http:www.livestrong.com/article/310153-enlarged-heart-running&gt;</a:t>
            </a:r>
          </a:p>
          <a:p>
            <a:pPr marL="0" indent="0">
              <a:buNone/>
            </a:pPr>
            <a:r>
              <a:rPr lang="en-US" sz="1200" dirty="0" smtClean="0"/>
              <a:t>                     November 17, 2010.  Accessed February 14, 2015</a:t>
            </a:r>
          </a:p>
          <a:p>
            <a:r>
              <a:rPr lang="en-US" sz="1200" dirty="0" smtClean="0"/>
              <a:t>VI. Quinn E.  Checklist for Running Overuse Injuries.  Sports Medicine Website.       </a:t>
            </a:r>
          </a:p>
          <a:p>
            <a:r>
              <a:rPr lang="en-US" sz="1200" dirty="0" smtClean="0"/>
              <a:t>        </a:t>
            </a:r>
            <a:r>
              <a:rPr lang="en-US" sz="1200" u="sng" dirty="0" smtClean="0">
                <a:hlinkClick r:id="rId3"/>
              </a:rPr>
              <a:t>http://www.sportsmedicine.about.com/od/runninginjuries/a/runners_overuse.htm</a:t>
            </a:r>
            <a:endParaRPr lang="en-US" sz="1200" dirty="0" smtClean="0"/>
          </a:p>
          <a:p>
            <a:r>
              <a:rPr lang="en-US" sz="1200" baseline="0" dirty="0" smtClean="0"/>
              <a:t>        </a:t>
            </a:r>
            <a:r>
              <a:rPr lang="en-US" sz="1200" dirty="0" smtClean="0"/>
              <a:t>December 15,2014.  Accessed February 6,2015.</a:t>
            </a:r>
          </a:p>
          <a:p>
            <a:pPr marL="0" indent="0">
              <a:buNone/>
            </a:pPr>
            <a:endParaRPr lang="en-US" sz="12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16</a:t>
            </a:fld>
            <a:endParaRPr lang="en-US"/>
          </a:p>
        </p:txBody>
      </p:sp>
    </p:spTree>
    <p:extLst>
      <p:ext uri="{BB962C8B-B14F-4D97-AF65-F5344CB8AC3E}">
        <p14:creationId xmlns:p14="http://schemas.microsoft.com/office/powerpoint/2010/main" val="200707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It</a:t>
            </a:r>
            <a:r>
              <a:rPr lang="en-US" baseline="0" dirty="0" smtClean="0"/>
              <a:t> makes perfect sense why ultra runner Ann stated “ Some sports take safety precautions, ultra runners take death-avoiding precautions!” </a:t>
            </a:r>
            <a:r>
              <a:rPr lang="en-US" baseline="0" dirty="0" smtClean="0"/>
              <a:t> (Born to Run, p. 6)</a:t>
            </a:r>
            <a:endParaRPr lang="en-US" baseline="0" dirty="0" smtClean="0"/>
          </a:p>
          <a:p>
            <a:pPr marL="228600" indent="-228600">
              <a:buAutoNum type="arabicPeriod"/>
            </a:pPr>
            <a:r>
              <a:rPr lang="en-US" baseline="0" dirty="0" smtClean="0"/>
              <a:t>Ann’s first run was the American River 50-Mile Endurance Run.  A double marathon that featured snake bites, skin eruptions, and oppressive heat from the sun.  </a:t>
            </a:r>
            <a:endParaRPr lang="en-US" baseline="0" dirty="0" smtClean="0"/>
          </a:p>
          <a:p>
            <a:pPr marL="228600" indent="-228600">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VII. </a:t>
            </a:r>
            <a:r>
              <a:rPr lang="en-US" sz="1200" dirty="0" err="1" smtClean="0"/>
              <a:t>Beni</a:t>
            </a:r>
            <a:r>
              <a:rPr lang="en-US" sz="1200" dirty="0" smtClean="0"/>
              <a:t> Amy. Ultra Marathon Runner, oral communication, February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 McDougall P. Born to Run: A Hidden Tribe, </a:t>
            </a:r>
            <a:r>
              <a:rPr lang="en-US" sz="1200" dirty="0" err="1" smtClean="0"/>
              <a:t>Superathletes</a:t>
            </a:r>
            <a:r>
              <a:rPr lang="en-US" sz="1200" dirty="0" smtClean="0"/>
              <a:t>, and the Greatest Race the   World Has Never Seen. New York, NY: Alfred A Knopf; 2009</a:t>
            </a:r>
          </a:p>
          <a:p>
            <a:pPr marL="0" indent="0">
              <a:buNone/>
            </a:pPr>
            <a:endParaRPr lang="en-US" baseline="0" dirty="0"/>
          </a:p>
        </p:txBody>
      </p:sp>
      <p:sp>
        <p:nvSpPr>
          <p:cNvPr id="4" name="Slide Number Placeholder 3"/>
          <p:cNvSpPr>
            <a:spLocks noGrp="1"/>
          </p:cNvSpPr>
          <p:nvPr>
            <p:ph type="sldNum" sz="quarter" idx="10"/>
          </p:nvPr>
        </p:nvSpPr>
        <p:spPr/>
        <p:txBody>
          <a:bodyPr/>
          <a:lstStyle/>
          <a:p>
            <a:fld id="{3CB84494-D232-4B90-8AC2-FDBB4B39D784}" type="slidenum">
              <a:rPr lang="en-US" smtClean="0"/>
              <a:t>17</a:t>
            </a:fld>
            <a:endParaRPr lang="en-US"/>
          </a:p>
        </p:txBody>
      </p:sp>
    </p:spTree>
    <p:extLst>
      <p:ext uri="{BB962C8B-B14F-4D97-AF65-F5344CB8AC3E}">
        <p14:creationId xmlns:p14="http://schemas.microsoft.com/office/powerpoint/2010/main" val="342779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Ann</a:t>
            </a:r>
            <a:r>
              <a:rPr lang="en-US" baseline="0" dirty="0" smtClean="0"/>
              <a:t> explained in “Born to Run” that her favorite part of running is being able to escape.  She said that “ Winning had thrilled me, but what thrilled me more was forgetting my worries, losing myself</a:t>
            </a:r>
            <a:r>
              <a:rPr lang="en-US" baseline="0" dirty="0" smtClean="0"/>
              <a:t>.” (p.266)</a:t>
            </a:r>
            <a:endParaRPr lang="en-US" baseline="0" dirty="0" smtClean="0"/>
          </a:p>
          <a:p>
            <a:r>
              <a:rPr lang="en-US" dirty="0" smtClean="0"/>
              <a:t>2. Talk in the ultra racing community</a:t>
            </a:r>
            <a:r>
              <a:rPr lang="en-US" baseline="0" dirty="0" smtClean="0"/>
              <a:t> </a:t>
            </a:r>
            <a:r>
              <a:rPr lang="en-US" dirty="0" smtClean="0"/>
              <a:t>includes</a:t>
            </a:r>
            <a:r>
              <a:rPr lang="en-US" baseline="0" dirty="0" smtClean="0"/>
              <a:t> discussing training programs, diet, bowel movements, injury prevention techniques, and survival stories.</a:t>
            </a:r>
          </a:p>
          <a:p>
            <a:pPr marL="228600" indent="-228600">
              <a:buAutoNum type="arabicPeriod" startAt="3"/>
            </a:pPr>
            <a:r>
              <a:rPr lang="en-US" baseline="0" dirty="0" smtClean="0"/>
              <a:t>Although </a:t>
            </a:r>
            <a:r>
              <a:rPr lang="en-US" baseline="0" dirty="0" smtClean="0"/>
              <a:t>fellow race friends are also competitors in a 50,100, and150 mile race the biggest competition is yourself.  It is you versus you in ultra runs. </a:t>
            </a:r>
            <a:endParaRPr lang="en-US" baseline="0" dirty="0" smtClean="0"/>
          </a:p>
          <a:p>
            <a:pPr marL="228600" indent="-228600">
              <a:buAutoNum type="arabicPeriod" startAt="3"/>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III. </a:t>
            </a:r>
            <a:r>
              <a:rPr lang="en-US" sz="1200" dirty="0" err="1" smtClean="0"/>
              <a:t>Jurek</a:t>
            </a:r>
            <a:r>
              <a:rPr lang="en-US" sz="1200" dirty="0" smtClean="0"/>
              <a:t> S. Eat and Run: My Unlikely Journey to Ultramarathon Greatness. New York, NY: Houghton Mifflin Harcourt Publishing Company;2012.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 McDougall P. Born to Run: A Hidden Tribe, </a:t>
            </a:r>
            <a:r>
              <a:rPr lang="en-US" sz="1200" dirty="0" err="1" smtClean="0"/>
              <a:t>Superathletes</a:t>
            </a:r>
            <a:r>
              <a:rPr lang="en-US" sz="1200" dirty="0" smtClean="0"/>
              <a:t>, and the Greatest Race the   World Has Never Seen. New York, NY: Alfred A Knopf; 2009</a:t>
            </a:r>
          </a:p>
          <a:p>
            <a:pPr marL="0" inden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18</a:t>
            </a:fld>
            <a:endParaRPr lang="en-US"/>
          </a:p>
        </p:txBody>
      </p:sp>
    </p:spTree>
    <p:extLst>
      <p:ext uri="{BB962C8B-B14F-4D97-AF65-F5344CB8AC3E}">
        <p14:creationId xmlns:p14="http://schemas.microsoft.com/office/powerpoint/2010/main" val="343690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XI. Ultramarathon Running Resources. UltramarathonRunning.com. </a:t>
            </a:r>
          </a:p>
          <a:p>
            <a:pPr marL="0" indent="0">
              <a:buNone/>
            </a:pPr>
            <a:r>
              <a:rPr lang="en-US" sz="1200" dirty="0" smtClean="0"/>
              <a:t>              </a:t>
            </a:r>
            <a:r>
              <a:rPr lang="en-US" sz="1200" dirty="0" smtClean="0">
                <a:hlinkClick r:id="rId3"/>
              </a:rPr>
              <a:t>http://www.ultramarathonrunning.com/recods</a:t>
            </a:r>
            <a:r>
              <a:rPr lang="en-US" sz="1200" dirty="0" smtClean="0"/>
              <a:t>  12/1/2014.  Accesses February 15,2015. </a:t>
            </a: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19</a:t>
            </a:fld>
            <a:endParaRPr lang="en-US"/>
          </a:p>
        </p:txBody>
      </p:sp>
    </p:spTree>
    <p:extLst>
      <p:ext uri="{BB962C8B-B14F-4D97-AF65-F5344CB8AC3E}">
        <p14:creationId xmlns:p14="http://schemas.microsoft.com/office/powerpoint/2010/main" val="1748005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Most</a:t>
            </a:r>
            <a:r>
              <a:rPr lang="en-US" baseline="0" dirty="0" smtClean="0"/>
              <a:t> ultra runners turn to the internet to begin their new diet program.  Many go through a process of trial and error which can be very dangerous for someone who is attempting to run a 50 mile race overhydrated, under nourished, and full of protein.</a:t>
            </a:r>
          </a:p>
          <a:p>
            <a:pPr marL="228600" indent="-228600">
              <a:buAutoNum type="arabicPeriod"/>
            </a:pPr>
            <a:r>
              <a:rPr lang="en-US" baseline="0" dirty="0" smtClean="0"/>
              <a:t>The main problem with our healthcare system is not having affordable access to natural/holistic healers.  Health practitioners who promote total body alignment, nutrition, and therapeutic healing are not covered by insurance.  </a:t>
            </a:r>
          </a:p>
          <a:p>
            <a:pPr marL="228600" indent="-228600">
              <a:buAutoNum type="arabicPeriod"/>
            </a:pPr>
            <a:r>
              <a:rPr lang="en-US" baseline="0" dirty="0" smtClean="0"/>
              <a:t>Physical therapy costs may be covered under the insurance AFTER the runner is injured.  There is no coverage provided for preventative care. </a:t>
            </a:r>
          </a:p>
          <a:p>
            <a:pPr marL="228600" indent="-228600">
              <a:buAutoNum type="arabicPeriod"/>
            </a:pPr>
            <a:r>
              <a:rPr lang="en-US" baseline="0" dirty="0" smtClean="0"/>
              <a:t>As the healthcare system stands today, they are not competently caring for ultra runners.  Their focus needs to shift to preventative care.  And the words “stop running” should never come out of their mouth. </a:t>
            </a:r>
            <a:endParaRPr lang="en-US" baseline="0" dirty="0" smtClean="0"/>
          </a:p>
          <a:p>
            <a:pPr marL="228600" indent="-228600">
              <a:buAutoNum type="arabicPeriod"/>
            </a:pPr>
            <a:endParaRPr lang="en-US" baseline="0" dirty="0" smtClean="0"/>
          </a:p>
          <a:p>
            <a:pPr marL="0" indent="0">
              <a:buNone/>
            </a:pPr>
            <a:r>
              <a:rPr lang="en-US" sz="1200" dirty="0" smtClean="0"/>
              <a:t>VII. </a:t>
            </a:r>
            <a:r>
              <a:rPr lang="en-US" sz="1200" dirty="0" err="1" smtClean="0"/>
              <a:t>Beni</a:t>
            </a:r>
            <a:r>
              <a:rPr lang="en-US" sz="1200" dirty="0" smtClean="0"/>
              <a:t> Amy. Ultra Marathon Runner, oral communication, February 2015</a:t>
            </a:r>
          </a:p>
          <a:p>
            <a:pPr marL="0" indent="0">
              <a:buNone/>
            </a:pPr>
            <a:r>
              <a:rPr lang="en-US" sz="1200" dirty="0" smtClean="0"/>
              <a:t> IX.  </a:t>
            </a:r>
            <a:r>
              <a:rPr lang="en-US" sz="1200" dirty="0" err="1" smtClean="0"/>
              <a:t>Campbell,Lynn</a:t>
            </a:r>
            <a:r>
              <a:rPr lang="en-US" sz="1200" dirty="0" smtClean="0"/>
              <a:t>. Registered Dietitian, oral communication, February 2015. </a:t>
            </a: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20</a:t>
            </a:fld>
            <a:endParaRPr lang="en-US"/>
          </a:p>
        </p:txBody>
      </p:sp>
    </p:spTree>
    <p:extLst>
      <p:ext uri="{BB962C8B-B14F-4D97-AF65-F5344CB8AC3E}">
        <p14:creationId xmlns:p14="http://schemas.microsoft.com/office/powerpoint/2010/main" val="410364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Anwsers</a:t>
            </a:r>
            <a:endParaRPr lang="en-US" dirty="0" smtClean="0"/>
          </a:p>
          <a:p>
            <a:r>
              <a:rPr lang="en-US" dirty="0" smtClean="0"/>
              <a:t>1. C  2. B  3. B  4. A  5. D</a:t>
            </a: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21</a:t>
            </a:fld>
            <a:endParaRPr lang="en-US"/>
          </a:p>
        </p:txBody>
      </p:sp>
    </p:spTree>
    <p:extLst>
      <p:ext uri="{BB962C8B-B14F-4D97-AF65-F5344CB8AC3E}">
        <p14:creationId xmlns:p14="http://schemas.microsoft.com/office/powerpoint/2010/main" val="149076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Milroy A. In the Beginning: Native Americans. Ultra Running Magazine Website.</a:t>
            </a:r>
          </a:p>
          <a:p>
            <a:pPr marL="0" indent="0">
              <a:buNone/>
            </a:pPr>
            <a:r>
              <a:rPr lang="en-US" dirty="0" smtClean="0"/>
              <a:t>               </a:t>
            </a:r>
            <a:r>
              <a:rPr lang="en-US" u="sng" dirty="0" smtClean="0">
                <a:hlinkClick r:id="rId3"/>
              </a:rPr>
              <a:t>http://ww.ultrarunning.com/features/destinations/in-the-beginning-native-americans/</a:t>
            </a:r>
            <a:r>
              <a:rPr lang="en-US" dirty="0" smtClean="0"/>
              <a:t>       </a:t>
            </a:r>
          </a:p>
          <a:p>
            <a:pPr marL="0" indent="0">
              <a:buNone/>
            </a:pPr>
            <a:r>
              <a:rPr lang="en-US" dirty="0" smtClean="0"/>
              <a:t>               Published August 15,2013.  Accessed February 4,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II. McDougall P. Born to Run: A Hidden Tribe, </a:t>
            </a:r>
            <a:r>
              <a:rPr lang="en-US" dirty="0" err="1" smtClean="0"/>
              <a:t>Superathletes</a:t>
            </a:r>
            <a:r>
              <a:rPr lang="en-US" dirty="0" smtClean="0"/>
              <a:t>, and the Greatest Race the   World Has Never Seen. New York, NY: Alfred A Knopf; 2009</a:t>
            </a:r>
          </a:p>
          <a:p>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4</a:t>
            </a:fld>
            <a:endParaRPr lang="en-US"/>
          </a:p>
        </p:txBody>
      </p:sp>
    </p:spTree>
    <p:extLst>
      <p:ext uri="{BB962C8B-B14F-4D97-AF65-F5344CB8AC3E}">
        <p14:creationId xmlns:p14="http://schemas.microsoft.com/office/powerpoint/2010/main" val="230963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X. Bing Images. </a:t>
            </a:r>
            <a:r>
              <a:rPr lang="en-US" sz="1200" dirty="0" smtClean="0">
                <a:hlinkClick r:id="rId3"/>
              </a:rPr>
              <a:t>http://www.bing.com/images</a:t>
            </a:r>
            <a:r>
              <a:rPr lang="en-US" sz="1200" dirty="0" smtClean="0"/>
              <a:t>. Accessed </a:t>
            </a:r>
            <a:r>
              <a:rPr lang="en-US" sz="1200" dirty="0" err="1" smtClean="0"/>
              <a:t>Febrauary</a:t>
            </a:r>
            <a:r>
              <a:rPr lang="en-US" sz="1200" dirty="0" smtClean="0"/>
              <a:t> 15,2015.</a:t>
            </a: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5</a:t>
            </a:fld>
            <a:endParaRPr lang="en-US"/>
          </a:p>
        </p:txBody>
      </p:sp>
    </p:spTree>
    <p:extLst>
      <p:ext uri="{BB962C8B-B14F-4D97-AF65-F5344CB8AC3E}">
        <p14:creationId xmlns:p14="http://schemas.microsoft.com/office/powerpoint/2010/main" val="68329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III. </a:t>
            </a:r>
            <a:r>
              <a:rPr lang="en-US" sz="1200" dirty="0" err="1" smtClean="0"/>
              <a:t>Jurek</a:t>
            </a:r>
            <a:r>
              <a:rPr lang="en-US" sz="1200" dirty="0" smtClean="0"/>
              <a:t> S. Eat and Run: My Unlikely Journey to Ultramarathon Greatness. New York, NY: Houghton Mifflin Harcourt Publishing Company;2012.</a:t>
            </a:r>
          </a:p>
          <a:p>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6</a:t>
            </a:fld>
            <a:endParaRPr lang="en-US"/>
          </a:p>
        </p:txBody>
      </p:sp>
    </p:spTree>
    <p:extLst>
      <p:ext uri="{BB962C8B-B14F-4D97-AF65-F5344CB8AC3E}">
        <p14:creationId xmlns:p14="http://schemas.microsoft.com/office/powerpoint/2010/main" val="381299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rabicPeriod"/>
            </a:pPr>
            <a:r>
              <a:rPr lang="en-US" sz="1400" baseline="0" dirty="0" smtClean="0"/>
              <a:t>Ultra runner Amy explains that her life does not revolve around running, running is her life.  Every choice she makes is to insure that she can have the best run she can.</a:t>
            </a:r>
          </a:p>
          <a:p>
            <a:r>
              <a:rPr lang="en-US" sz="1400" baseline="0" dirty="0" smtClean="0"/>
              <a:t>2. Scott </a:t>
            </a:r>
            <a:r>
              <a:rPr lang="en-US" sz="1400" baseline="0" dirty="0" err="1" smtClean="0"/>
              <a:t>Jurek</a:t>
            </a:r>
            <a:r>
              <a:rPr lang="en-US" sz="1400" baseline="0" dirty="0" smtClean="0"/>
              <a:t> also discusses the importance of his mental state of mind while running.  He attributes his ability to win ultra races of 50,100,135, and 150 miles to his mental stamina.  As an ultra runner you need to first believe you can win and long after your body is screaming for you to stop your mind tells you to keep going</a:t>
            </a:r>
            <a:r>
              <a:rPr lang="en-US" sz="1400" baseline="0" dirty="0" smtClean="0"/>
              <a:t>!(Eat and Run,p2)</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III. </a:t>
            </a:r>
            <a:r>
              <a:rPr lang="en-US" sz="1400" baseline="0" dirty="0" err="1" smtClean="0"/>
              <a:t>Jurek</a:t>
            </a:r>
            <a:r>
              <a:rPr lang="en-US" sz="1400" baseline="0" dirty="0" smtClean="0"/>
              <a:t> S. Eat and Run: My Unlikely Journey to Ultramarathon Greatness. New York, NY: Houghton Mifflin Harcourt Publishing Company;2012.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VII. </a:t>
            </a:r>
            <a:r>
              <a:rPr lang="en-US" sz="1400" baseline="0" dirty="0" err="1" smtClean="0"/>
              <a:t>Beni</a:t>
            </a:r>
            <a:r>
              <a:rPr lang="en-US" sz="1400" baseline="0" dirty="0" smtClean="0"/>
              <a:t> Amy. Ultra Marathon Runner, oral communication, February 2015. </a:t>
            </a:r>
          </a:p>
          <a:p>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7</a:t>
            </a:fld>
            <a:endParaRPr lang="en-US"/>
          </a:p>
        </p:txBody>
      </p:sp>
    </p:spTree>
    <p:extLst>
      <p:ext uri="{BB962C8B-B14F-4D97-AF65-F5344CB8AC3E}">
        <p14:creationId xmlns:p14="http://schemas.microsoft.com/office/powerpoint/2010/main" val="112293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III. </a:t>
            </a:r>
            <a:r>
              <a:rPr lang="en-US" sz="1200" dirty="0" err="1" smtClean="0"/>
              <a:t>Jurek</a:t>
            </a:r>
            <a:r>
              <a:rPr lang="en-US" sz="1200" dirty="0" smtClean="0"/>
              <a:t> S. Eat and Run: My Unlikely Journey to Ultramarathon Greatness. New York, NY: Houghton Mifflin Harcourt Publishing Company;2012.</a:t>
            </a:r>
            <a:r>
              <a:rPr lang="en-US" sz="1200" baseline="0" dirty="0" smtClean="0"/>
              <a:t> – pg. 5</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VII. </a:t>
            </a:r>
            <a:r>
              <a:rPr lang="en-US" sz="1200" dirty="0" err="1" smtClean="0"/>
              <a:t>Beni</a:t>
            </a:r>
            <a:r>
              <a:rPr lang="en-US" sz="1200" dirty="0" smtClean="0"/>
              <a:t> Amy. Ultra Marathon Runner, oral communication, February 2015.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8</a:t>
            </a:fld>
            <a:endParaRPr lang="en-US"/>
          </a:p>
        </p:txBody>
      </p:sp>
    </p:spTree>
    <p:extLst>
      <p:ext uri="{BB962C8B-B14F-4D97-AF65-F5344CB8AC3E}">
        <p14:creationId xmlns:p14="http://schemas.microsoft.com/office/powerpoint/2010/main" val="136592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baseline="0" dirty="0" smtClean="0"/>
              <a:t>Each runner personalizes their diet.  There is a general consensus in the ultra running community that the standard American diet of processed food, refined sugar, pesticides and artificial ingredients are to be eliminated.</a:t>
            </a:r>
          </a:p>
          <a:p>
            <a:pPr marL="228600" indent="-228600">
              <a:buAutoNum type="arabicPeriod"/>
            </a:pPr>
            <a:r>
              <a:rPr lang="en-US" sz="1600" baseline="0" dirty="0" smtClean="0"/>
              <a:t>Some runners will include meat, dairy, and gluten in their diet.</a:t>
            </a:r>
          </a:p>
          <a:p>
            <a:pPr marL="228600" indent="-228600">
              <a:buAutoNum type="arabicPeriod"/>
            </a:pPr>
            <a:r>
              <a:rPr lang="en-US" sz="1600" baseline="0" dirty="0" smtClean="0"/>
              <a:t>Amy was set to race the Jed Smith Ultra Classic in California in 2007.  She was nervous for the race so she had a drink in her hotel, then a few more.  She said she knew the damaging affects the alcohol would have to her body and ultimately her run but she was so nervous her anxiety got the best of her.  Amy finished the race, in her worst ultra time and she never drank alcohol again.  Amy stated; “The only thing harder than running an ultra marathon, is running an ultra marathon hung over.” </a:t>
            </a:r>
            <a:endParaRPr lang="en-US" sz="1600" baseline="0" dirty="0" smtClean="0"/>
          </a:p>
          <a:p>
            <a:pPr marL="228600" indent="-228600">
              <a:buAutoNum type="arabicPeriod"/>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III. </a:t>
            </a:r>
            <a:r>
              <a:rPr lang="en-US" sz="1200" baseline="0" dirty="0" err="1" smtClean="0"/>
              <a:t>Jurek</a:t>
            </a:r>
            <a:r>
              <a:rPr lang="en-US" sz="1200" baseline="0" dirty="0" smtClean="0"/>
              <a:t> S. Eat and Run: My Unlikely Journey to Ultramarathon Greatness. New York, NY: Houghton Mifflin Harcourt Publishing Company;2012.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VII. </a:t>
            </a:r>
            <a:r>
              <a:rPr lang="en-US" sz="1200" baseline="0" dirty="0" err="1" smtClean="0"/>
              <a:t>Beni</a:t>
            </a:r>
            <a:r>
              <a:rPr lang="en-US" sz="1200" baseline="0" dirty="0" smtClean="0"/>
              <a:t> Amy. Ultra Marathon Runner, oral communication, February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IV. Magill P, Schwartz T, Breyer M. Building Your Running Body. New York, NY: The Experiment, LLC;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indent="0">
              <a:buNone/>
            </a:pPr>
            <a:endParaRPr lang="en-US" baseline="0" dirty="0" smtClean="0"/>
          </a:p>
          <a:p>
            <a:pPr marL="228600" indent="-228600">
              <a:buAutoNum type="arabicPeriod"/>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CB84494-D232-4B90-8AC2-FDBB4B39D784}" type="slidenum">
              <a:rPr lang="en-US" smtClean="0"/>
              <a:t>9</a:t>
            </a:fld>
            <a:endParaRPr lang="en-US"/>
          </a:p>
        </p:txBody>
      </p:sp>
    </p:spTree>
    <p:extLst>
      <p:ext uri="{BB962C8B-B14F-4D97-AF65-F5344CB8AC3E}">
        <p14:creationId xmlns:p14="http://schemas.microsoft.com/office/powerpoint/2010/main" val="318664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Basal Metabolic Rate</a:t>
            </a:r>
            <a:r>
              <a:rPr lang="en-US" baseline="0" dirty="0" smtClean="0"/>
              <a:t> is the minimum number of calories required by the body in order to carry out daily bodily functions</a:t>
            </a:r>
          </a:p>
          <a:p>
            <a:pPr marL="228600" indent="-228600">
              <a:buAutoNum type="arabicPeriod"/>
            </a:pPr>
            <a:r>
              <a:rPr lang="en-US" baseline="0" dirty="0" smtClean="0"/>
              <a:t>Daily calorie needs- the amount of calories needed to maintain body weight</a:t>
            </a:r>
          </a:p>
          <a:p>
            <a:pPr marL="228600" indent="-228600">
              <a:buAutoNum type="arabicPeriod"/>
            </a:pPr>
            <a:r>
              <a:rPr lang="en-US" baseline="0" dirty="0" smtClean="0"/>
              <a:t>The number of daily calories should not fall below 50% of an individuals total daily calorie needs.  For example Steve needs 6,721 calories to maintain his body weight while still running 50 miles per day.  If Steve consumes less than 3,360 calories (half of his daily requirement) his body will go into starvation mode, potentially breaking down his muscles and converting them into carbohydrates to use for fuel.</a:t>
            </a:r>
          </a:p>
          <a:p>
            <a:pPr marL="228600" indent="-228600">
              <a:buAutoNum type="arabicPeriod"/>
            </a:pPr>
            <a:r>
              <a:rPr lang="en-US" baseline="0" dirty="0" smtClean="0"/>
              <a:t>The best guide in regards to fluid requirements is to look at urine color.  If urine is: dark yellow = dehydrated, Lemonade yellow= properly hydrated, clear = overly hydrated.  Proper hydration levels are crucial for the body to optimally perform under high demands.  </a:t>
            </a:r>
          </a:p>
          <a:p>
            <a:pPr marL="228600" indent="-228600">
              <a:buAutoNum type="arabicPeriod"/>
            </a:pPr>
            <a:r>
              <a:rPr lang="en-US" baseline="0" dirty="0" smtClean="0"/>
              <a:t>The average American consumes roughly 91 grams of protein per day.  Ultra runners follow a guide of 56g for men and 46 grams for females.  Too much protein puts stress on the kidneys.  The kidneys are a vital organ for the long distant runner because they play a role in waste excretion, water level balancing, blood pressure regulation, red blood cell regulation, and acid regulation.  Too much protein can also leach calcium from the bones causing them to weaken</a:t>
            </a:r>
            <a:r>
              <a:rPr lang="en-US" baseline="0" dirty="0" smtClean="0"/>
              <a:t>.</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IX.  </a:t>
            </a:r>
            <a:r>
              <a:rPr lang="en-US" sz="1200" dirty="0" err="1" smtClean="0"/>
              <a:t>Campbell,Lynn</a:t>
            </a:r>
            <a:r>
              <a:rPr lang="en-US" sz="1200" dirty="0" smtClean="0"/>
              <a:t>. Registered Dietitian, oral communication, February 2015. </a:t>
            </a:r>
          </a:p>
          <a:p>
            <a:pPr marL="0" indent="0">
              <a:buNone/>
            </a:pPr>
            <a:endParaRPr lang="en-US" baseline="0" dirty="0" smtClean="0"/>
          </a:p>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10</a:t>
            </a:fld>
            <a:endParaRPr lang="en-US"/>
          </a:p>
        </p:txBody>
      </p:sp>
    </p:spTree>
    <p:extLst>
      <p:ext uri="{BB962C8B-B14F-4D97-AF65-F5344CB8AC3E}">
        <p14:creationId xmlns:p14="http://schemas.microsoft.com/office/powerpoint/2010/main" val="367294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Spirulina- a blue-green algae</a:t>
            </a:r>
            <a:r>
              <a:rPr lang="en-US" baseline="0" dirty="0" smtClean="0"/>
              <a:t> found in salt water and fresh water.  It is rich in protein, B-vitamins, and iron. </a:t>
            </a:r>
            <a:endParaRPr lang="en-US" dirty="0" smtClean="0"/>
          </a:p>
          <a:p>
            <a:r>
              <a:rPr lang="en-US" dirty="0" smtClean="0"/>
              <a:t>2. Miso is a thick paste made from fermented soybeans.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III. </a:t>
            </a:r>
            <a:r>
              <a:rPr lang="en-US" sz="1200" dirty="0" err="1" smtClean="0"/>
              <a:t>Jurek</a:t>
            </a:r>
            <a:r>
              <a:rPr lang="en-US" sz="1200" dirty="0" smtClean="0"/>
              <a:t> S. Eat and Run: My Unlikely Journey to Ultramarathon Greatness. New York, NY: Houghton Mifflin Harcourt Publishing Company;2012.- </a:t>
            </a:r>
            <a:r>
              <a:rPr lang="en-US" sz="1200" dirty="0" err="1" smtClean="0"/>
              <a:t>Pg</a:t>
            </a:r>
            <a:r>
              <a:rPr lang="en-US" sz="1200" dirty="0" smtClean="0"/>
              <a:t> 52</a:t>
            </a:r>
          </a:p>
          <a:p>
            <a:endParaRPr lang="en-US" dirty="0"/>
          </a:p>
        </p:txBody>
      </p:sp>
      <p:sp>
        <p:nvSpPr>
          <p:cNvPr id="4" name="Slide Number Placeholder 3"/>
          <p:cNvSpPr>
            <a:spLocks noGrp="1"/>
          </p:cNvSpPr>
          <p:nvPr>
            <p:ph type="sldNum" sz="quarter" idx="10"/>
          </p:nvPr>
        </p:nvSpPr>
        <p:spPr/>
        <p:txBody>
          <a:bodyPr/>
          <a:lstStyle/>
          <a:p>
            <a:fld id="{3CB84494-D232-4B90-8AC2-FDBB4B39D784}" type="slidenum">
              <a:rPr lang="en-US" smtClean="0"/>
              <a:t>11</a:t>
            </a:fld>
            <a:endParaRPr lang="en-US"/>
          </a:p>
        </p:txBody>
      </p:sp>
    </p:spTree>
    <p:extLst>
      <p:ext uri="{BB962C8B-B14F-4D97-AF65-F5344CB8AC3E}">
        <p14:creationId xmlns:p14="http://schemas.microsoft.com/office/powerpoint/2010/main" val="159969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1E6BA8-0666-47E2-AC89-216EEB4BCBC0}"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15542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1E6BA8-0666-47E2-AC89-216EEB4BCBC0}"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66930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1E6BA8-0666-47E2-AC89-216EEB4BCBC0}"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325202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1E6BA8-0666-47E2-AC89-216EEB4BCBC0}"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8770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1E6BA8-0666-47E2-AC89-216EEB4BCBC0}"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371518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1E6BA8-0666-47E2-AC89-216EEB4BCBC0}"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5701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1E6BA8-0666-47E2-AC89-216EEB4BCBC0}" type="datetimeFigureOut">
              <a:rPr lang="en-US" smtClean="0"/>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143171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1E6BA8-0666-47E2-AC89-216EEB4BCBC0}" type="datetimeFigureOut">
              <a:rPr lang="en-US" smtClean="0"/>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424187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E6BA8-0666-47E2-AC89-216EEB4BCBC0}" type="datetimeFigureOut">
              <a:rPr lang="en-US" smtClean="0"/>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236952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E6BA8-0666-47E2-AC89-216EEB4BCBC0}"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11609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E6BA8-0666-47E2-AC89-216EEB4BCBC0}"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9DEF3-D743-46A2-89F2-9F365332B9B7}" type="slidenum">
              <a:rPr lang="en-US" smtClean="0"/>
              <a:t>‹#›</a:t>
            </a:fld>
            <a:endParaRPr lang="en-US"/>
          </a:p>
        </p:txBody>
      </p:sp>
    </p:spTree>
    <p:extLst>
      <p:ext uri="{BB962C8B-B14F-4D97-AF65-F5344CB8AC3E}">
        <p14:creationId xmlns:p14="http://schemas.microsoft.com/office/powerpoint/2010/main" val="20243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E6BA8-0666-47E2-AC89-216EEB4BCBC0}" type="datetimeFigureOut">
              <a:rPr lang="en-US" smtClean="0"/>
              <a:t>2/20/2015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DEF3-D743-46A2-89F2-9F365332B9B7}" type="slidenum">
              <a:rPr lang="en-US" smtClean="0"/>
              <a:t>‹#›</a:t>
            </a:fld>
            <a:endParaRPr lang="en-US"/>
          </a:p>
        </p:txBody>
      </p:sp>
    </p:spTree>
    <p:extLst>
      <p:ext uri="{BB962C8B-B14F-4D97-AF65-F5344CB8AC3E}">
        <p14:creationId xmlns:p14="http://schemas.microsoft.com/office/powerpoint/2010/main" val="286674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ublicmedicine.gov/" TargetMode="External"/><Relationship Id="rId2" Type="http://schemas.openxmlformats.org/officeDocument/2006/relationships/hyperlink" Target="http://ww.ultrarunning.com/features/destinations/in-the-beginning-native-americans/" TargetMode="External"/><Relationship Id="rId1" Type="http://schemas.openxmlformats.org/officeDocument/2006/relationships/slideLayout" Target="../slideLayouts/slideLayout2.xml"/><Relationship Id="rId6" Type="http://schemas.openxmlformats.org/officeDocument/2006/relationships/hyperlink" Target="http://www.ultramarathonrunning.com/recods" TargetMode="External"/><Relationship Id="rId5" Type="http://schemas.openxmlformats.org/officeDocument/2006/relationships/hyperlink" Target="http://www.bing.com/images" TargetMode="External"/><Relationship Id="rId4" Type="http://schemas.openxmlformats.org/officeDocument/2006/relationships/hyperlink" Target="http://www.sportsmedicine.about.com/od/runninginjuries/a/runners_overuse.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3022"/>
            <a:ext cx="7772400" cy="2387600"/>
          </a:xfrm>
        </p:spPr>
        <p:txBody>
          <a:bodyPr>
            <a:normAutofit fontScale="90000"/>
          </a:bodyPr>
          <a:lstStyle/>
          <a:p>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Health and Illness Practices</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of</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Ultra Marathon Runners</a:t>
            </a:r>
            <a:endParaRPr lang="en-US" b="1"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3609708" y="5418041"/>
            <a:ext cx="6858000" cy="1241822"/>
          </a:xfrm>
        </p:spPr>
        <p:txBody>
          <a:bodyPr>
            <a:normAutofit fontScale="70000" lnSpcReduction="20000"/>
          </a:bodyPr>
          <a:lstStyle/>
          <a:p>
            <a:endParaRPr lang="en-US" dirty="0" smtClean="0"/>
          </a:p>
          <a:p>
            <a:r>
              <a:rPr lang="en-US" dirty="0" smtClean="0">
                <a:solidFill>
                  <a:schemeClr val="bg1"/>
                </a:solidFill>
              </a:rPr>
              <a:t>By</a:t>
            </a:r>
          </a:p>
          <a:p>
            <a:r>
              <a:rPr lang="en-US" dirty="0" smtClean="0">
                <a:solidFill>
                  <a:schemeClr val="bg1"/>
                </a:solidFill>
              </a:rPr>
              <a:t>Chelsea L. Giles</a:t>
            </a:r>
            <a:endParaRPr lang="en-US" dirty="0">
              <a:solidFill>
                <a:schemeClr val="bg1"/>
              </a:solidFill>
            </a:endParaRPr>
          </a:p>
          <a:p>
            <a:r>
              <a:rPr lang="en-US" dirty="0" smtClean="0">
                <a:solidFill>
                  <a:schemeClr val="bg1"/>
                </a:solidFill>
              </a:rPr>
              <a:t>HSC 210: Cultural Aspects of Health</a:t>
            </a:r>
          </a:p>
        </p:txBody>
      </p:sp>
    </p:spTree>
    <p:extLst>
      <p:ext uri="{BB962C8B-B14F-4D97-AF65-F5344CB8AC3E}">
        <p14:creationId xmlns:p14="http://schemas.microsoft.com/office/powerpoint/2010/main" val="240871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974"/>
            <a:ext cx="7886700" cy="782356"/>
          </a:xfrm>
        </p:spPr>
        <p:txBody>
          <a:bodyPr/>
          <a:lstStyle/>
          <a:p>
            <a:pPr algn="ctr"/>
            <a:r>
              <a:rPr lang="en-US" dirty="0" smtClean="0">
                <a:solidFill>
                  <a:schemeClr val="accent6">
                    <a:lumMod val="75000"/>
                  </a:schemeClr>
                </a:solidFill>
                <a:latin typeface="Andalus" panose="02020603050405020304" pitchFamily="18" charset="-78"/>
                <a:cs typeface="Andalus" panose="02020603050405020304" pitchFamily="18" charset="-78"/>
              </a:rPr>
              <a:t>Steve’s Diet Requirements</a:t>
            </a:r>
            <a:endParaRPr lang="en-US" dirty="0">
              <a:solidFill>
                <a:schemeClr val="accent6">
                  <a:lumMod val="75000"/>
                </a:schemeClr>
              </a:solidFill>
              <a:latin typeface="Andalus" panose="02020603050405020304" pitchFamily="18" charset="-78"/>
              <a:cs typeface="Andalus" panose="02020603050405020304" pitchFamily="18" charset="-78"/>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449223"/>
            <a:ext cx="3517802" cy="3269894"/>
          </a:xfrm>
        </p:spPr>
      </p:pic>
      <p:sp>
        <p:nvSpPr>
          <p:cNvPr id="8" name="TextBox 7"/>
          <p:cNvSpPr txBox="1"/>
          <p:nvPr/>
        </p:nvSpPr>
        <p:spPr>
          <a:xfrm>
            <a:off x="1111624" y="932330"/>
            <a:ext cx="8032376" cy="4154984"/>
          </a:xfrm>
          <a:prstGeom prst="rect">
            <a:avLst/>
          </a:prstGeom>
          <a:noFill/>
        </p:spPr>
        <p:txBody>
          <a:bodyPr wrap="square" rtlCol="0">
            <a:spAutoFit/>
          </a:bodyPr>
          <a:lstStyle/>
          <a:p>
            <a:r>
              <a:rPr lang="en-US" sz="2400" dirty="0" smtClean="0"/>
              <a:t>Age: 34</a:t>
            </a:r>
          </a:p>
          <a:p>
            <a:r>
              <a:rPr lang="en-US" sz="2400" dirty="0" smtClean="0"/>
              <a:t>Gender: Male</a:t>
            </a:r>
          </a:p>
          <a:p>
            <a:r>
              <a:rPr lang="en-US" sz="2400" dirty="0" smtClean="0"/>
              <a:t>Height: 6’ 3”</a:t>
            </a:r>
          </a:p>
          <a:p>
            <a:r>
              <a:rPr lang="en-US" sz="2400" dirty="0" smtClean="0"/>
              <a:t>Weight: 150 </a:t>
            </a:r>
            <a:r>
              <a:rPr lang="en-US" sz="2400" dirty="0" err="1" smtClean="0"/>
              <a:t>lbs</a:t>
            </a:r>
            <a:endParaRPr lang="en-US" sz="2400" dirty="0" smtClean="0"/>
          </a:p>
          <a:p>
            <a:r>
              <a:rPr lang="en-US" sz="2400" dirty="0" smtClean="0"/>
              <a:t>Activity level: Extremely Active/50 miles per day</a:t>
            </a:r>
          </a:p>
          <a:p>
            <a:endParaRPr lang="en-US" sz="2400" dirty="0" smtClean="0"/>
          </a:p>
          <a:p>
            <a:r>
              <a:rPr lang="en-US" sz="2400" dirty="0" smtClean="0"/>
              <a:t>Basal Metabolic Rate: 1,721 calories</a:t>
            </a:r>
          </a:p>
          <a:p>
            <a:r>
              <a:rPr lang="en-US" sz="2400" dirty="0" smtClean="0"/>
              <a:t>Daily Calorie Needs: 6,721 calories</a:t>
            </a:r>
          </a:p>
          <a:p>
            <a:r>
              <a:rPr lang="en-US" sz="2400" dirty="0" smtClean="0"/>
              <a:t>Daily Calories (max weight loss desired) 3,400 calories</a:t>
            </a:r>
          </a:p>
          <a:p>
            <a:r>
              <a:rPr lang="en-US" sz="2400" dirty="0" smtClean="0"/>
              <a:t>Fluid requirements: 75 </a:t>
            </a:r>
            <a:r>
              <a:rPr lang="en-US" sz="2400" dirty="0" err="1" smtClean="0"/>
              <a:t>fl</a:t>
            </a:r>
            <a:r>
              <a:rPr lang="en-US" sz="2400" dirty="0"/>
              <a:t> </a:t>
            </a:r>
            <a:r>
              <a:rPr lang="en-US" sz="2400" dirty="0" err="1" smtClean="0"/>
              <a:t>oz</a:t>
            </a:r>
            <a:r>
              <a:rPr lang="en-US" sz="2400" dirty="0"/>
              <a:t> </a:t>
            </a:r>
            <a:r>
              <a:rPr lang="en-US" sz="2400" dirty="0" smtClean="0"/>
              <a:t>+ rehydrating throughout the run</a:t>
            </a:r>
          </a:p>
          <a:p>
            <a:r>
              <a:rPr lang="en-US" sz="2400" dirty="0" smtClean="0"/>
              <a:t>Protein requirements: 56 grams</a:t>
            </a:r>
            <a:endParaRPr lang="en-US" sz="2400" dirty="0"/>
          </a:p>
        </p:txBody>
      </p:sp>
    </p:spTree>
    <p:extLst>
      <p:ext uri="{BB962C8B-B14F-4D97-AF65-F5344CB8AC3E}">
        <p14:creationId xmlns:p14="http://schemas.microsoft.com/office/powerpoint/2010/main" val="392084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7886699" cy="833718"/>
          </a:xfrm>
        </p:spPr>
        <p:txBody>
          <a:bodyPr>
            <a:normAutofit/>
            <a:scene3d>
              <a:camera prst="orthographicFront"/>
              <a:lightRig rig="threePt" dir="t"/>
            </a:scene3d>
            <a:sp3d extrusionH="57150">
              <a:bevelT w="57150" h="38100" prst="hardEdge"/>
            </a:sp3d>
          </a:bodyPr>
          <a:lstStyle/>
          <a:p>
            <a:pPr algn="ctr"/>
            <a:r>
              <a:rPr lang="en-US" sz="4800" dirty="0" smtClean="0">
                <a:solidFill>
                  <a:schemeClr val="accent6">
                    <a:lumMod val="75000"/>
                  </a:schemeClr>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rPr>
              <a:t>Green Power Smoothie</a:t>
            </a:r>
            <a:endParaRPr lang="en-US" sz="4800" dirty="0">
              <a:solidFill>
                <a:schemeClr val="accent6">
                  <a:lumMod val="75000"/>
                </a:schemeClr>
              </a:solidFill>
              <a:effectLst>
                <a:outerShdw blurRad="50800" dist="38100" dir="5400000" algn="t" rotWithShape="0">
                  <a:prstClr val="black">
                    <a:alpha val="40000"/>
                  </a:prstClr>
                </a:outerShdw>
              </a:effectLst>
              <a:latin typeface="Aharoni" panose="02010803020104030203" pitchFamily="2" charset="-79"/>
              <a:cs typeface="Aharoni" panose="02010803020104030203" pitchFamily="2" charset="-79"/>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3193" b="13193"/>
          <a:stretch>
            <a:fillRect/>
          </a:stretch>
        </p:blipFill>
        <p:spPr>
          <a:xfrm>
            <a:off x="5360988" y="2527300"/>
            <a:ext cx="3155950" cy="3333750"/>
          </a:xfrm>
        </p:spPr>
      </p:pic>
      <p:sp>
        <p:nvSpPr>
          <p:cNvPr id="4" name="Text Placeholder 3"/>
          <p:cNvSpPr>
            <a:spLocks noGrp="1"/>
          </p:cNvSpPr>
          <p:nvPr>
            <p:ph type="body" sz="half" idx="2"/>
          </p:nvPr>
        </p:nvSpPr>
        <p:spPr>
          <a:xfrm>
            <a:off x="629841" y="2057400"/>
            <a:ext cx="4731052" cy="3811588"/>
          </a:xfrm>
        </p:spPr>
        <p:txBody>
          <a:bodyPr/>
          <a:lstStyle/>
          <a:p>
            <a:r>
              <a:rPr lang="en-US" sz="2400" u="sng" dirty="0" smtClean="0">
                <a:solidFill>
                  <a:schemeClr val="accent6">
                    <a:lumMod val="75000"/>
                  </a:schemeClr>
                </a:solidFill>
              </a:rPr>
              <a:t>Recipe:</a:t>
            </a:r>
          </a:p>
          <a:p>
            <a:r>
              <a:rPr lang="en-US" sz="2400" dirty="0">
                <a:solidFill>
                  <a:schemeClr val="accent6">
                    <a:lumMod val="75000"/>
                  </a:schemeClr>
                </a:solidFill>
              </a:rPr>
              <a:t> </a:t>
            </a:r>
            <a:r>
              <a:rPr lang="en-US" sz="2400" dirty="0" smtClean="0">
                <a:solidFill>
                  <a:schemeClr val="accent6">
                    <a:lumMod val="75000"/>
                  </a:schemeClr>
                </a:solidFill>
              </a:rPr>
              <a:t>2 bananas</a:t>
            </a:r>
          </a:p>
          <a:p>
            <a:r>
              <a:rPr lang="en-US" sz="2400" dirty="0" smtClean="0">
                <a:solidFill>
                  <a:schemeClr val="accent6">
                    <a:lumMod val="75000"/>
                  </a:schemeClr>
                </a:solidFill>
              </a:rPr>
              <a:t>1 cup of mango or pineapple chunks</a:t>
            </a:r>
          </a:p>
          <a:p>
            <a:r>
              <a:rPr lang="en-US" sz="2400" dirty="0" smtClean="0">
                <a:solidFill>
                  <a:schemeClr val="accent6">
                    <a:lumMod val="75000"/>
                  </a:schemeClr>
                </a:solidFill>
              </a:rPr>
              <a:t>4 cups of water</a:t>
            </a:r>
          </a:p>
          <a:p>
            <a:r>
              <a:rPr lang="en-US" sz="2400" dirty="0" smtClean="0">
                <a:solidFill>
                  <a:schemeClr val="accent6">
                    <a:lumMod val="75000"/>
                  </a:schemeClr>
                </a:solidFill>
              </a:rPr>
              <a:t>2 tsp spirulina powder</a:t>
            </a:r>
          </a:p>
          <a:p>
            <a:r>
              <a:rPr lang="en-US" sz="2400" dirty="0" smtClean="0">
                <a:solidFill>
                  <a:schemeClr val="accent6">
                    <a:lumMod val="75000"/>
                  </a:schemeClr>
                </a:solidFill>
              </a:rPr>
              <a:t>1 tsp miso</a:t>
            </a:r>
          </a:p>
          <a:p>
            <a:r>
              <a:rPr lang="en-US" sz="2400" dirty="0" smtClean="0">
                <a:solidFill>
                  <a:schemeClr val="accent6">
                    <a:lumMod val="75000"/>
                  </a:schemeClr>
                </a:solidFill>
              </a:rPr>
              <a:t>Blend and drink 15-45 minutes prior to run</a:t>
            </a:r>
          </a:p>
          <a:p>
            <a:endParaRPr lang="en-US" dirty="0" smtClean="0"/>
          </a:p>
        </p:txBody>
      </p:sp>
    </p:spTree>
    <p:extLst>
      <p:ext uri="{BB962C8B-B14F-4D97-AF65-F5344CB8AC3E}">
        <p14:creationId xmlns:p14="http://schemas.microsoft.com/office/powerpoint/2010/main" val="34946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3999" cy="6858000"/>
          </a:xfrm>
        </p:spPr>
      </p:pic>
      <p:sp>
        <p:nvSpPr>
          <p:cNvPr id="2" name="Title 1"/>
          <p:cNvSpPr>
            <a:spLocks noGrp="1"/>
          </p:cNvSpPr>
          <p:nvPr>
            <p:ph type="title"/>
          </p:nvPr>
        </p:nvSpPr>
        <p:spPr>
          <a:xfrm>
            <a:off x="628648" y="98914"/>
            <a:ext cx="7886700" cy="548640"/>
          </a:xfrm>
        </p:spPr>
        <p:txBody>
          <a:bodyPr>
            <a:normAutofit fontScale="90000"/>
          </a:bodyPr>
          <a:lstStyle/>
          <a:p>
            <a:pPr algn="ctr"/>
            <a:r>
              <a:rPr lang="en-US" dirty="0" smtClean="0">
                <a:solidFill>
                  <a:schemeClr val="accent6">
                    <a:lumMod val="75000"/>
                  </a:schemeClr>
                </a:solidFill>
                <a:latin typeface="Aharoni" panose="02010803020104030203" pitchFamily="2" charset="-79"/>
                <a:cs typeface="Aharoni" panose="02010803020104030203" pitchFamily="2" charset="-79"/>
              </a:rPr>
              <a:t>Training Program</a:t>
            </a:r>
            <a:endParaRPr lang="en-US" dirty="0">
              <a:solidFill>
                <a:schemeClr val="accent6">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a:off x="664226" y="598709"/>
            <a:ext cx="7744383" cy="2585323"/>
          </a:xfrm>
          <a:prstGeom prst="rect">
            <a:avLst/>
          </a:prstGeom>
          <a:noFill/>
        </p:spPr>
        <p:txBody>
          <a:bodyPr wrap="square" rtlCol="0">
            <a:spAutoFit/>
          </a:bodyPr>
          <a:lstStyle/>
          <a:p>
            <a:r>
              <a:rPr lang="en-US" b="1" dirty="0" smtClean="0"/>
              <a:t>Beginner Training</a:t>
            </a:r>
          </a:p>
          <a:p>
            <a:pPr marL="342900" indent="-342900">
              <a:buAutoNum type="arabicPeriod"/>
            </a:pPr>
            <a:r>
              <a:rPr lang="en-US" dirty="0" smtClean="0"/>
              <a:t>Begin training at 50%-70% of maximum run, while still being able to maintain a conversation</a:t>
            </a:r>
          </a:p>
          <a:p>
            <a:pPr marL="342900" indent="-342900">
              <a:buAutoNum type="arabicPeriod"/>
            </a:pPr>
            <a:r>
              <a:rPr lang="en-US" dirty="0" smtClean="0"/>
              <a:t>Count the number of times your right foot strikes the ground in 20 seconds, then multiple that by 3.The goal is 85-90 strides that consist of short, light, quick steps.</a:t>
            </a:r>
          </a:p>
          <a:p>
            <a:pPr marL="342900" indent="-342900">
              <a:buAutoNum type="arabicPeriod"/>
            </a:pPr>
            <a:r>
              <a:rPr lang="en-US" dirty="0" smtClean="0"/>
              <a:t>Foot strikes the ground at the forefoot or mid-foot.</a:t>
            </a:r>
          </a:p>
          <a:p>
            <a:pPr marL="342900" indent="-342900">
              <a:buAutoNum type="arabicPeriod"/>
            </a:pPr>
            <a:r>
              <a:rPr lang="en-US" dirty="0" smtClean="0"/>
              <a:t>Run 3-4 days per week, with substantial rest between each run.</a:t>
            </a:r>
          </a:p>
          <a:p>
            <a:pPr marL="342900" indent="-342900">
              <a:buAutoNum type="arabicPeriod"/>
            </a:pPr>
            <a:endParaRPr lang="en-US" dirty="0"/>
          </a:p>
        </p:txBody>
      </p:sp>
      <p:sp>
        <p:nvSpPr>
          <p:cNvPr id="11" name="TextBox 10"/>
          <p:cNvSpPr txBox="1"/>
          <p:nvPr/>
        </p:nvSpPr>
        <p:spPr>
          <a:xfrm>
            <a:off x="628648" y="3037496"/>
            <a:ext cx="7815541" cy="2031325"/>
          </a:xfrm>
          <a:prstGeom prst="rect">
            <a:avLst/>
          </a:prstGeom>
          <a:noFill/>
        </p:spPr>
        <p:txBody>
          <a:bodyPr wrap="square" rtlCol="0">
            <a:spAutoFit/>
          </a:bodyPr>
          <a:lstStyle/>
          <a:p>
            <a:r>
              <a:rPr lang="en-US" b="1" dirty="0" smtClean="0"/>
              <a:t>Advanced Training</a:t>
            </a:r>
          </a:p>
          <a:p>
            <a:pPr marL="342900" indent="-342900">
              <a:buAutoNum type="arabicPeriod"/>
            </a:pPr>
            <a:r>
              <a:rPr lang="en-US" dirty="0" smtClean="0"/>
              <a:t>Run 5 out of 7 days of the week. </a:t>
            </a:r>
          </a:p>
          <a:p>
            <a:pPr marL="342900" indent="-342900">
              <a:buAutoNum type="arabicPeriod"/>
            </a:pPr>
            <a:r>
              <a:rPr lang="en-US" dirty="0"/>
              <a:t>P</a:t>
            </a:r>
            <a:r>
              <a:rPr lang="en-US" dirty="0" smtClean="0"/>
              <a:t>reparation for a 50 mile run = minimum of 250 miles per week</a:t>
            </a:r>
          </a:p>
          <a:p>
            <a:pPr marL="342900" indent="-342900">
              <a:buAutoNum type="arabicPeriod"/>
            </a:pPr>
            <a:r>
              <a:rPr lang="en-US" dirty="0" smtClean="0"/>
              <a:t>Run in all types of weather.</a:t>
            </a:r>
          </a:p>
          <a:p>
            <a:pPr marL="342900" indent="-342900">
              <a:buAutoNum type="arabicPeriod"/>
            </a:pPr>
            <a:r>
              <a:rPr lang="en-US" dirty="0" smtClean="0"/>
              <a:t>Run on the same surface as the race you are preparing for.</a:t>
            </a:r>
          </a:p>
          <a:p>
            <a:pPr marL="342900" indent="-342900">
              <a:buAutoNum type="arabicPeriod"/>
            </a:pPr>
            <a:r>
              <a:rPr lang="en-US" dirty="0" smtClean="0"/>
              <a:t>Cross train on non-running days by completing high intensity interval workouts, agility workouts, plyometric, or moderate weight lifting. </a:t>
            </a:r>
          </a:p>
        </p:txBody>
      </p:sp>
    </p:spTree>
    <p:extLst>
      <p:ext uri="{BB962C8B-B14F-4D97-AF65-F5344CB8AC3E}">
        <p14:creationId xmlns:p14="http://schemas.microsoft.com/office/powerpoint/2010/main" val="140468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BE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975" y="2657475"/>
            <a:ext cx="2105025" cy="3343275"/>
          </a:xfrm>
          <a:prstGeom prst="rect">
            <a:avLst/>
          </a:prstGeom>
        </p:spPr>
      </p:pic>
      <p:sp>
        <p:nvSpPr>
          <p:cNvPr id="2" name="Title 1"/>
          <p:cNvSpPr>
            <a:spLocks noGrp="1"/>
          </p:cNvSpPr>
          <p:nvPr>
            <p:ph type="title"/>
          </p:nvPr>
        </p:nvSpPr>
        <p:spPr>
          <a:xfrm>
            <a:off x="628650" y="379765"/>
            <a:ext cx="7886700" cy="633523"/>
          </a:xfrm>
          <a:solidFill>
            <a:srgbClr val="FEFBE8"/>
          </a:solidFill>
        </p:spPr>
        <p:txBody>
          <a:bodyPr>
            <a:normAutofit fontScale="90000"/>
          </a:bodyPr>
          <a:lstStyle/>
          <a:p>
            <a:pPr algn="ctr"/>
            <a:r>
              <a:rPr lang="en-US" dirty="0" smtClean="0">
                <a:solidFill>
                  <a:schemeClr val="accent4">
                    <a:lumMod val="75000"/>
                  </a:schemeClr>
                </a:solidFill>
                <a:latin typeface="Aharoni" panose="02010803020104030203" pitchFamily="2" charset="-79"/>
                <a:cs typeface="Aharoni" panose="02010803020104030203" pitchFamily="2" charset="-79"/>
              </a:rPr>
              <a:t>Preventative Care</a:t>
            </a:r>
            <a:endParaRPr lang="en-US" dirty="0">
              <a:solidFill>
                <a:schemeClr val="accent4">
                  <a:lumMod val="75000"/>
                </a:schemeClr>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28650" y="1308847"/>
            <a:ext cx="7886700" cy="5253318"/>
          </a:xfrm>
        </p:spPr>
        <p:txBody>
          <a:bodyPr>
            <a:normAutofit/>
          </a:bodyPr>
          <a:lstStyle/>
          <a:p>
            <a:r>
              <a:rPr lang="en-US" dirty="0" smtClean="0"/>
              <a:t>Stretching before and after exercise.</a:t>
            </a:r>
          </a:p>
          <a:p>
            <a:r>
              <a:rPr lang="en-US" dirty="0" smtClean="0"/>
              <a:t>Allowing a warm up period of about 15 minutes prior to exercising.</a:t>
            </a:r>
          </a:p>
          <a:p>
            <a:r>
              <a:rPr lang="en-US" dirty="0" smtClean="0"/>
              <a:t>Allowing a 15 minute cool down period after exercising</a:t>
            </a:r>
          </a:p>
          <a:p>
            <a:r>
              <a:rPr lang="en-US" dirty="0" smtClean="0"/>
              <a:t>Wearing the appropriate shoes and clothing</a:t>
            </a:r>
          </a:p>
          <a:p>
            <a:r>
              <a:rPr lang="en-US" dirty="0" smtClean="0"/>
              <a:t>Rehydrate connective tissue</a:t>
            </a:r>
          </a:p>
          <a:p>
            <a:r>
              <a:rPr lang="en-US" dirty="0" smtClean="0"/>
              <a:t>Eat a proper </a:t>
            </a:r>
            <a:r>
              <a:rPr lang="en-US" dirty="0"/>
              <a:t>d</a:t>
            </a:r>
            <a:r>
              <a:rPr lang="en-US" dirty="0" smtClean="0"/>
              <a:t>iet</a:t>
            </a:r>
          </a:p>
          <a:p>
            <a:r>
              <a:rPr lang="en-US" dirty="0" smtClean="0"/>
              <a:t>Rest</a:t>
            </a:r>
          </a:p>
          <a:p>
            <a:r>
              <a:rPr lang="en-US" dirty="0" smtClean="0"/>
              <a:t>Regularly visit a chiropractor</a:t>
            </a:r>
          </a:p>
        </p:txBody>
      </p:sp>
    </p:spTree>
    <p:extLst>
      <p:ext uri="{BB962C8B-B14F-4D97-AF65-F5344CB8AC3E}">
        <p14:creationId xmlns:p14="http://schemas.microsoft.com/office/powerpoint/2010/main" val="20918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2906"/>
            <a:ext cx="7886700" cy="644073"/>
          </a:xfrm>
        </p:spPr>
        <p:txBody>
          <a:bodyPr>
            <a:normAutofit fontScale="90000"/>
          </a:bodyPr>
          <a:lstStyle/>
          <a:p>
            <a:pPr algn="ctr"/>
            <a:r>
              <a:rPr lang="en-US" dirty="0" smtClean="0">
                <a:solidFill>
                  <a:schemeClr val="accent1">
                    <a:lumMod val="75000"/>
                  </a:schemeClr>
                </a:solidFill>
              </a:rPr>
              <a:t>Healing Practices</a:t>
            </a:r>
            <a:endParaRPr lang="en-US" dirty="0">
              <a:solidFill>
                <a:schemeClr val="accent1">
                  <a:lumMod val="75000"/>
                </a:schemeClr>
              </a:solidFill>
            </a:endParaRPr>
          </a:p>
        </p:txBody>
      </p:sp>
      <p:sp>
        <p:nvSpPr>
          <p:cNvPr id="3" name="Content Placeholder 2"/>
          <p:cNvSpPr>
            <a:spLocks noGrp="1"/>
          </p:cNvSpPr>
          <p:nvPr>
            <p:ph idx="1"/>
          </p:nvPr>
        </p:nvSpPr>
        <p:spPr>
          <a:xfrm>
            <a:off x="628650" y="968188"/>
            <a:ext cx="7886700" cy="5468471"/>
          </a:xfrm>
        </p:spPr>
        <p:txBody>
          <a:bodyPr/>
          <a:lstStyle/>
          <a:p>
            <a:r>
              <a:rPr lang="en-US" dirty="0" smtClean="0"/>
              <a:t>Rest</a:t>
            </a:r>
          </a:p>
          <a:p>
            <a:pPr lvl="1"/>
            <a:r>
              <a:rPr lang="en-US" dirty="0" smtClean="0"/>
              <a:t>8 hours of sleep each night</a:t>
            </a:r>
          </a:p>
          <a:p>
            <a:r>
              <a:rPr lang="en-US" dirty="0" smtClean="0"/>
              <a:t>Rehydrating connective tissue</a:t>
            </a:r>
          </a:p>
          <a:p>
            <a:r>
              <a:rPr lang="en-US" dirty="0" smtClean="0"/>
              <a:t>Eating a proper diet</a:t>
            </a:r>
          </a:p>
          <a:p>
            <a:r>
              <a:rPr lang="en-US" dirty="0" smtClean="0"/>
              <a:t>Visiting a Chiropractor</a:t>
            </a:r>
          </a:p>
          <a:p>
            <a:r>
              <a:rPr lang="en-US" dirty="0" smtClean="0"/>
              <a:t>Visiting a physical therapist</a:t>
            </a:r>
          </a:p>
          <a:p>
            <a:r>
              <a:rPr lang="en-US" dirty="0" smtClean="0"/>
              <a:t>Visiting a homeopathic doctor</a:t>
            </a:r>
          </a:p>
          <a:p>
            <a:r>
              <a:rPr lang="en-US" dirty="0" smtClean="0"/>
              <a:t>Visiting a medical doctor</a:t>
            </a:r>
          </a:p>
          <a:p>
            <a:pPr lvl="1"/>
            <a:r>
              <a:rPr lang="en-US" dirty="0" smtClean="0"/>
              <a:t>If in need of an x-ray or surgery</a:t>
            </a:r>
          </a:p>
          <a:p>
            <a:pPr marL="457200" lvl="1" indent="0">
              <a:buNone/>
            </a:pPr>
            <a:r>
              <a:rPr lang="en-US" dirty="0" smtClean="0"/>
              <a:t> </a:t>
            </a:r>
          </a:p>
          <a:p>
            <a:endParaRPr lang="en-US" dirty="0"/>
          </a:p>
        </p:txBody>
      </p:sp>
    </p:spTree>
    <p:extLst>
      <p:ext uri="{BB962C8B-B14F-4D97-AF65-F5344CB8AC3E}">
        <p14:creationId xmlns:p14="http://schemas.microsoft.com/office/powerpoint/2010/main" val="21222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lumMod val="75000"/>
                  </a:schemeClr>
                </a:solidFill>
                <a:latin typeface="Andalus" panose="02020603050405020304" pitchFamily="18" charset="-78"/>
                <a:cs typeface="Andalus" panose="02020603050405020304" pitchFamily="18" charset="-78"/>
              </a:rPr>
              <a:t>Behaviors and Beliefs</a:t>
            </a:r>
            <a:endParaRPr lang="en-US" dirty="0">
              <a:solidFill>
                <a:schemeClr val="accent6">
                  <a:lumMod val="75000"/>
                </a:schemeClr>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28650" y="1488141"/>
            <a:ext cx="7886700" cy="4688822"/>
          </a:xfrm>
        </p:spPr>
        <p:txBody>
          <a:bodyPr>
            <a:normAutofit/>
          </a:bodyPr>
          <a:lstStyle/>
          <a:p>
            <a:r>
              <a:rPr lang="en-US" dirty="0" smtClean="0">
                <a:latin typeface="Bell MT" panose="02020503060305020303" pitchFamily="18" charset="0"/>
              </a:rPr>
              <a:t>Ultra runners can be from any race, gender, background, or religious affiliation. </a:t>
            </a:r>
          </a:p>
          <a:p>
            <a:r>
              <a:rPr lang="en-US" dirty="0" smtClean="0">
                <a:latin typeface="Bell MT" panose="02020503060305020303" pitchFamily="18" charset="0"/>
              </a:rPr>
              <a:t>It is paramount to focus on running, so many ultra runners take a vow of celibacy. </a:t>
            </a:r>
          </a:p>
          <a:p>
            <a:r>
              <a:rPr lang="en-US" dirty="0" smtClean="0">
                <a:latin typeface="Bell MT" panose="02020503060305020303" pitchFamily="18" charset="0"/>
              </a:rPr>
              <a:t>Running is not just a part of an ultra runner’s life it is who they are.  </a:t>
            </a:r>
          </a:p>
          <a:p>
            <a:r>
              <a:rPr lang="en-US" dirty="0" smtClean="0">
                <a:latin typeface="Bell MT" panose="02020503060305020303" pitchFamily="18" charset="0"/>
              </a:rPr>
              <a:t>Ultra runners believe they can set themselves apart from average by running ultra marathons.</a:t>
            </a:r>
          </a:p>
          <a:p>
            <a:r>
              <a:rPr lang="en-US" dirty="0" smtClean="0">
                <a:latin typeface="Bell MT" panose="02020503060305020303" pitchFamily="18" charset="0"/>
              </a:rPr>
              <a:t>Many ultra runners are searching for a purpose in this world and they find it in their running.</a:t>
            </a:r>
            <a:endParaRPr lang="en-US" dirty="0">
              <a:latin typeface="Bell MT" panose="02020503060305020303" pitchFamily="18" charset="0"/>
            </a:endParaRPr>
          </a:p>
        </p:txBody>
      </p:sp>
    </p:spTree>
    <p:extLst>
      <p:ext uri="{BB962C8B-B14F-4D97-AF65-F5344CB8AC3E}">
        <p14:creationId xmlns:p14="http://schemas.microsoft.com/office/powerpoint/2010/main" val="288396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1111624"/>
          </a:xfrm>
        </p:spPr>
      </p:pic>
      <p:sp>
        <p:nvSpPr>
          <p:cNvPr id="2" name="Title 1"/>
          <p:cNvSpPr>
            <a:spLocks noGrp="1"/>
          </p:cNvSpPr>
          <p:nvPr>
            <p:ph type="title"/>
          </p:nvPr>
        </p:nvSpPr>
        <p:spPr>
          <a:xfrm>
            <a:off x="610720" y="284486"/>
            <a:ext cx="7886700" cy="611985"/>
          </a:xfrm>
        </p:spPr>
        <p:txBody>
          <a:bodyPr>
            <a:normAutofit fontScale="90000"/>
          </a:bodyPr>
          <a:lstStyle/>
          <a:p>
            <a:pPr algn="ctr"/>
            <a:r>
              <a:rPr lang="en-US" dirty="0" smtClean="0">
                <a:latin typeface="Andalus" panose="02020603050405020304" pitchFamily="18" charset="-78"/>
                <a:cs typeface="Andalus" panose="02020603050405020304" pitchFamily="18" charset="-78"/>
              </a:rPr>
              <a:t>Health Concerns</a:t>
            </a:r>
            <a:endParaRPr lang="en-US" dirty="0">
              <a:latin typeface="Andalus" panose="02020603050405020304" pitchFamily="18" charset="-78"/>
              <a:cs typeface="Andalus" panose="02020603050405020304" pitchFamily="18" charset="-78"/>
            </a:endParaRPr>
          </a:p>
        </p:txBody>
      </p:sp>
      <p:sp>
        <p:nvSpPr>
          <p:cNvPr id="7" name="TextBox 6"/>
          <p:cNvSpPr txBox="1"/>
          <p:nvPr/>
        </p:nvSpPr>
        <p:spPr>
          <a:xfrm>
            <a:off x="340658" y="1111624"/>
            <a:ext cx="8426823" cy="5816977"/>
          </a:xfrm>
          <a:prstGeom prst="rect">
            <a:avLst/>
          </a:prstGeom>
          <a:noFill/>
        </p:spPr>
        <p:txBody>
          <a:bodyPr wrap="square" rtlCol="0">
            <a:spAutoFit/>
          </a:bodyPr>
          <a:lstStyle/>
          <a:p>
            <a:r>
              <a:rPr lang="en-US" sz="2400" dirty="0" smtClean="0"/>
              <a:t>- Dehydration</a:t>
            </a:r>
          </a:p>
          <a:p>
            <a:r>
              <a:rPr lang="en-US" sz="2000" dirty="0"/>
              <a:t> </a:t>
            </a:r>
            <a:r>
              <a:rPr lang="en-US" sz="2000" dirty="0" smtClean="0"/>
              <a:t>  Dehydration can lead to heat stroke and death while running.</a:t>
            </a:r>
          </a:p>
          <a:p>
            <a:endParaRPr lang="en-US" sz="2400" dirty="0" smtClean="0"/>
          </a:p>
          <a:p>
            <a:r>
              <a:rPr lang="en-US" sz="2400" dirty="0"/>
              <a:t>-</a:t>
            </a:r>
            <a:r>
              <a:rPr lang="en-US" sz="2400" dirty="0" smtClean="0"/>
              <a:t> Sprains, muscle spasms, and torn ligaments</a:t>
            </a:r>
          </a:p>
          <a:p>
            <a:r>
              <a:rPr lang="en-US" sz="2400" dirty="0"/>
              <a:t> </a:t>
            </a:r>
            <a:r>
              <a:rPr lang="en-US" sz="2400" dirty="0" smtClean="0"/>
              <a:t>  </a:t>
            </a:r>
            <a:r>
              <a:rPr lang="en-US" sz="2000" dirty="0" smtClean="0"/>
              <a:t>These may be from improper foot placement, falls, or overuse injuries</a:t>
            </a:r>
          </a:p>
          <a:p>
            <a:endParaRPr lang="en-US" sz="2400" dirty="0" smtClean="0"/>
          </a:p>
          <a:p>
            <a:r>
              <a:rPr lang="en-US" sz="2400" dirty="0" smtClean="0"/>
              <a:t>- Break down of cartilage in the joints, especially the knees</a:t>
            </a:r>
          </a:p>
          <a:p>
            <a:r>
              <a:rPr lang="en-US" sz="2400" dirty="0"/>
              <a:t> </a:t>
            </a:r>
            <a:r>
              <a:rPr lang="en-US" sz="2400" dirty="0" smtClean="0"/>
              <a:t>  </a:t>
            </a:r>
            <a:r>
              <a:rPr lang="en-US" sz="2000" dirty="0" smtClean="0"/>
              <a:t>Most ultra runners require knee replacements when they get older</a:t>
            </a:r>
          </a:p>
          <a:p>
            <a:endParaRPr lang="en-US" sz="2000" dirty="0" smtClean="0"/>
          </a:p>
          <a:p>
            <a:r>
              <a:rPr lang="en-US" sz="2400" dirty="0" smtClean="0"/>
              <a:t>- Increased risk of developing arthritis</a:t>
            </a:r>
          </a:p>
          <a:p>
            <a:r>
              <a:rPr lang="en-US" sz="2400" dirty="0" smtClean="0"/>
              <a:t>   </a:t>
            </a:r>
            <a:r>
              <a:rPr lang="en-US" sz="2000" dirty="0" smtClean="0"/>
              <a:t>Arthritis is inflammation of the joints that make it difficult to move and                   sometimes impossible to move the arthritic joint. </a:t>
            </a:r>
          </a:p>
          <a:p>
            <a:endParaRPr lang="en-US" sz="2000" dirty="0" smtClean="0"/>
          </a:p>
          <a:p>
            <a:r>
              <a:rPr lang="en-US" sz="2400" dirty="0" smtClean="0"/>
              <a:t>- Hardening of the arteries, increasing the risk of a cardiovascular event</a:t>
            </a:r>
          </a:p>
          <a:p>
            <a:r>
              <a:rPr lang="en-US" sz="2400" dirty="0" smtClean="0"/>
              <a:t>- Hypertrophy of the heart muscle</a:t>
            </a:r>
            <a:endParaRPr lang="en-US" sz="2400" dirty="0"/>
          </a:p>
        </p:txBody>
      </p:sp>
    </p:spTree>
    <p:extLst>
      <p:ext uri="{BB962C8B-B14F-4D97-AF65-F5344CB8AC3E}">
        <p14:creationId xmlns:p14="http://schemas.microsoft.com/office/powerpoint/2010/main" val="14393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965" y="5472768"/>
            <a:ext cx="2558781" cy="12730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042" y="134257"/>
            <a:ext cx="1497204" cy="2210387"/>
          </a:xfrm>
          <a:prstGeom prst="rect">
            <a:avLst/>
          </a:prstGeom>
        </p:spPr>
      </p:pic>
      <p:sp>
        <p:nvSpPr>
          <p:cNvPr id="2" name="Title 1"/>
          <p:cNvSpPr>
            <a:spLocks noGrp="1"/>
          </p:cNvSpPr>
          <p:nvPr>
            <p:ph type="title"/>
          </p:nvPr>
        </p:nvSpPr>
        <p:spPr>
          <a:xfrm>
            <a:off x="628650" y="241833"/>
            <a:ext cx="7886700" cy="591320"/>
          </a:xfrm>
        </p:spPr>
        <p:txBody>
          <a:bodyPr>
            <a:normAutofit fontScale="90000"/>
          </a:bodyPr>
          <a:lstStyle/>
          <a:p>
            <a:pPr algn="ctr"/>
            <a:r>
              <a:rPr lang="en-US" dirty="0" smtClean="0">
                <a:latin typeface="Andalus" panose="02020603050405020304" pitchFamily="18" charset="-78"/>
                <a:cs typeface="Andalus" panose="02020603050405020304" pitchFamily="18" charset="-78"/>
              </a:rPr>
              <a:t>External Health Concerns </a:t>
            </a:r>
            <a:endParaRPr lang="en-US" dirty="0">
              <a:latin typeface="Andalus" panose="02020603050405020304" pitchFamily="18" charset="-78"/>
              <a:cs typeface="Andalus" panose="02020603050405020304" pitchFamily="18" charset="-78"/>
            </a:endParaRPr>
          </a:p>
        </p:txBody>
      </p:sp>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34257"/>
            <a:ext cx="1719776" cy="1635369"/>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742" y="4849838"/>
            <a:ext cx="813816" cy="914400"/>
          </a:xfrm>
          <a:prstGeom prst="rect">
            <a:avLst/>
          </a:prstGeom>
        </p:spPr>
      </p:pic>
      <p:sp>
        <p:nvSpPr>
          <p:cNvPr id="13" name="TextBox 12"/>
          <p:cNvSpPr txBox="1"/>
          <p:nvPr/>
        </p:nvSpPr>
        <p:spPr>
          <a:xfrm>
            <a:off x="1429645" y="677673"/>
            <a:ext cx="6831106" cy="5909310"/>
          </a:xfrm>
          <a:prstGeom prst="rect">
            <a:avLst/>
          </a:prstGeom>
          <a:noFill/>
        </p:spPr>
        <p:txBody>
          <a:bodyPr wrap="square" rtlCol="0">
            <a:spAutoFit/>
          </a:bodyPr>
          <a:lstStyle/>
          <a:p>
            <a:r>
              <a:rPr lang="en-US" b="1" dirty="0" smtClean="0"/>
              <a:t>1. The elements:</a:t>
            </a:r>
          </a:p>
          <a:p>
            <a:r>
              <a:rPr lang="en-US" dirty="0" smtClean="0"/>
              <a:t>   </a:t>
            </a:r>
            <a:r>
              <a:rPr lang="en-US" i="1" dirty="0" smtClean="0"/>
              <a:t>Hot temperature- </a:t>
            </a:r>
            <a:r>
              <a:rPr lang="en-US" dirty="0" smtClean="0"/>
              <a:t>leads to heat exhaustion and death</a:t>
            </a:r>
          </a:p>
          <a:p>
            <a:r>
              <a:rPr lang="en-US" dirty="0"/>
              <a:t> </a:t>
            </a:r>
            <a:r>
              <a:rPr lang="en-US" dirty="0" smtClean="0"/>
              <a:t>  </a:t>
            </a:r>
            <a:r>
              <a:rPr lang="en-US" i="1" dirty="0" smtClean="0"/>
              <a:t>Sun</a:t>
            </a:r>
            <a:r>
              <a:rPr lang="en-US" dirty="0" smtClean="0"/>
              <a:t>- second degree burns</a:t>
            </a:r>
          </a:p>
          <a:p>
            <a:r>
              <a:rPr lang="en-US" dirty="0"/>
              <a:t> </a:t>
            </a:r>
            <a:r>
              <a:rPr lang="en-US" dirty="0" smtClean="0"/>
              <a:t>  </a:t>
            </a:r>
            <a:r>
              <a:rPr lang="en-US" i="1" dirty="0" smtClean="0"/>
              <a:t>Wind</a:t>
            </a:r>
            <a:r>
              <a:rPr lang="en-US" dirty="0" smtClean="0"/>
              <a:t>- wind burn</a:t>
            </a:r>
          </a:p>
          <a:p>
            <a:r>
              <a:rPr lang="en-US" dirty="0"/>
              <a:t> </a:t>
            </a:r>
            <a:r>
              <a:rPr lang="en-US" dirty="0" smtClean="0"/>
              <a:t>  </a:t>
            </a:r>
            <a:r>
              <a:rPr lang="en-US" i="1" dirty="0" smtClean="0"/>
              <a:t>Rain/Ice</a:t>
            </a:r>
            <a:r>
              <a:rPr lang="en-US" dirty="0" smtClean="0"/>
              <a:t>- increased risk of falling</a:t>
            </a:r>
          </a:p>
          <a:p>
            <a:r>
              <a:rPr lang="en-US" dirty="0"/>
              <a:t> </a:t>
            </a:r>
            <a:r>
              <a:rPr lang="en-US" dirty="0" smtClean="0"/>
              <a:t>  </a:t>
            </a:r>
            <a:r>
              <a:rPr lang="en-US" i="1" dirty="0" smtClean="0"/>
              <a:t>Freezing temperatures- </a:t>
            </a:r>
            <a:r>
              <a:rPr lang="en-US" dirty="0" smtClean="0"/>
              <a:t>leads to frostbite and amputations</a:t>
            </a:r>
          </a:p>
          <a:p>
            <a:endParaRPr lang="en-US" dirty="0"/>
          </a:p>
          <a:p>
            <a:r>
              <a:rPr lang="en-US" b="1" dirty="0" smtClean="0"/>
              <a:t>2. Poisonous Plants</a:t>
            </a:r>
            <a:r>
              <a:rPr lang="en-US" dirty="0" smtClean="0"/>
              <a:t>: </a:t>
            </a:r>
            <a:r>
              <a:rPr lang="en-US" i="1" dirty="0" smtClean="0"/>
              <a:t>Poison Ivy, Poison Oak, Poison Sumac</a:t>
            </a:r>
          </a:p>
          <a:p>
            <a:r>
              <a:rPr lang="en-US" dirty="0"/>
              <a:t> </a:t>
            </a:r>
            <a:r>
              <a:rPr lang="en-US" dirty="0" smtClean="0"/>
              <a:t>  These plants can cause debilitating blistering rashes</a:t>
            </a:r>
          </a:p>
          <a:p>
            <a:endParaRPr lang="en-US" dirty="0"/>
          </a:p>
          <a:p>
            <a:r>
              <a:rPr lang="en-US" b="1" dirty="0" smtClean="0"/>
              <a:t>3. Animals:</a:t>
            </a:r>
          </a:p>
          <a:p>
            <a:r>
              <a:rPr lang="en-US" dirty="0"/>
              <a:t> </a:t>
            </a:r>
            <a:r>
              <a:rPr lang="en-US" dirty="0" smtClean="0"/>
              <a:t> Snakes- snake bites  (some are lethal)</a:t>
            </a:r>
          </a:p>
          <a:p>
            <a:r>
              <a:rPr lang="en-US" dirty="0"/>
              <a:t> </a:t>
            </a:r>
            <a:r>
              <a:rPr lang="en-US" dirty="0" smtClean="0"/>
              <a:t> Spiders- spider bites (some are lethal)</a:t>
            </a:r>
          </a:p>
          <a:p>
            <a:r>
              <a:rPr lang="en-US" dirty="0"/>
              <a:t> </a:t>
            </a:r>
            <a:r>
              <a:rPr lang="en-US" dirty="0" smtClean="0"/>
              <a:t> Bears &amp; mountain lions – attack and kill runners</a:t>
            </a:r>
          </a:p>
          <a:p>
            <a:r>
              <a:rPr lang="en-US" dirty="0" smtClean="0"/>
              <a:t>  Raccoons, Dogs, Coyotes- attack runners</a:t>
            </a:r>
          </a:p>
          <a:p>
            <a:r>
              <a:rPr lang="en-US" dirty="0" smtClean="0"/>
              <a:t>  Mosquitoes, bees- cause stings, allergic reactions, and diseases</a:t>
            </a:r>
          </a:p>
          <a:p>
            <a:r>
              <a:rPr lang="en-US" dirty="0" smtClean="0"/>
              <a:t>  Squirrels- dart out in front of runners causing missteps and injury </a:t>
            </a:r>
          </a:p>
          <a:p>
            <a:r>
              <a:rPr lang="en-US" dirty="0" smtClean="0"/>
              <a:t>  Alligators- attack runners, biting off lower extremities </a:t>
            </a:r>
          </a:p>
          <a:p>
            <a:r>
              <a:rPr lang="en-US" dirty="0" smtClean="0"/>
              <a:t>  Skunks- spray with odor that leeches into the skin and can</a:t>
            </a:r>
          </a:p>
          <a:p>
            <a:r>
              <a:rPr lang="en-US" dirty="0"/>
              <a:t> </a:t>
            </a:r>
            <a:r>
              <a:rPr lang="en-US" dirty="0" smtClean="0"/>
              <a:t>                burn the eyes </a:t>
            </a:r>
          </a:p>
          <a:p>
            <a:r>
              <a:rPr lang="en-US" dirty="0" smtClean="0"/>
              <a:t>   </a:t>
            </a:r>
          </a:p>
        </p:txBody>
      </p:sp>
    </p:spTree>
    <p:extLst>
      <p:ext uri="{BB962C8B-B14F-4D97-AF65-F5344CB8AC3E}">
        <p14:creationId xmlns:p14="http://schemas.microsoft.com/office/powerpoint/2010/main" val="5114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788" y="4665849"/>
            <a:ext cx="2365562" cy="1994927"/>
          </a:xfrm>
          <a:prstGeom prst="rect">
            <a:avLst/>
          </a:prstGeom>
        </p:spPr>
      </p:pic>
      <p:sp>
        <p:nvSpPr>
          <p:cNvPr id="2" name="Title 1"/>
          <p:cNvSpPr>
            <a:spLocks noGrp="1"/>
          </p:cNvSpPr>
          <p:nvPr>
            <p:ph type="title"/>
          </p:nvPr>
        </p:nvSpPr>
        <p:spPr>
          <a:xfrm>
            <a:off x="628650" y="140603"/>
            <a:ext cx="7886700" cy="994172"/>
          </a:xfrm>
        </p:spPr>
        <p:txBody>
          <a:bodyPr/>
          <a:lstStyle/>
          <a:p>
            <a:pPr algn="ctr"/>
            <a:r>
              <a:rPr lang="en-US" dirty="0" smtClean="0">
                <a:solidFill>
                  <a:srgbClr val="00B0F0"/>
                </a:solidFill>
                <a:latin typeface="Agency FB" panose="020B0503020202020204" pitchFamily="34" charset="0"/>
              </a:rPr>
              <a:t>Cultural Factors</a:t>
            </a:r>
            <a:endParaRPr lang="en-US" dirty="0">
              <a:solidFill>
                <a:srgbClr val="00B0F0"/>
              </a:solidFill>
              <a:latin typeface="Agency FB" panose="020B0503020202020204" pitchFamily="34" charset="0"/>
            </a:endParaRPr>
          </a:p>
        </p:txBody>
      </p:sp>
      <p:sp>
        <p:nvSpPr>
          <p:cNvPr id="3" name="Content Placeholder 2"/>
          <p:cNvSpPr>
            <a:spLocks noGrp="1"/>
          </p:cNvSpPr>
          <p:nvPr>
            <p:ph idx="1"/>
          </p:nvPr>
        </p:nvSpPr>
        <p:spPr>
          <a:xfrm>
            <a:off x="628650" y="1134776"/>
            <a:ext cx="7886700" cy="4355198"/>
          </a:xfrm>
        </p:spPr>
        <p:txBody>
          <a:bodyPr/>
          <a:lstStyle/>
          <a:p>
            <a:r>
              <a:rPr lang="en-US" dirty="0" smtClean="0">
                <a:solidFill>
                  <a:srgbClr val="00B0F0"/>
                </a:solidFill>
              </a:rPr>
              <a:t>Ultra runners are trying to escape whatever culture they are a part of.</a:t>
            </a:r>
          </a:p>
          <a:p>
            <a:pPr lvl="1"/>
            <a:r>
              <a:rPr lang="en-US" dirty="0" smtClean="0">
                <a:solidFill>
                  <a:srgbClr val="00B0F0"/>
                </a:solidFill>
              </a:rPr>
              <a:t>Mainly the fast paced, busy American lifestyle</a:t>
            </a:r>
          </a:p>
          <a:p>
            <a:r>
              <a:rPr lang="en-US" dirty="0" smtClean="0">
                <a:solidFill>
                  <a:srgbClr val="00B0F0"/>
                </a:solidFill>
              </a:rPr>
              <a:t>Ultra running comes with a community of runners that develop into its own culture.</a:t>
            </a:r>
          </a:p>
          <a:p>
            <a:r>
              <a:rPr lang="en-US" dirty="0" smtClean="0">
                <a:solidFill>
                  <a:srgbClr val="00B0F0"/>
                </a:solidFill>
              </a:rPr>
              <a:t>Ultra </a:t>
            </a:r>
            <a:r>
              <a:rPr lang="en-US" dirty="0">
                <a:solidFill>
                  <a:srgbClr val="00B0F0"/>
                </a:solidFill>
              </a:rPr>
              <a:t>marathon runners are searching for a purpose in their life and without it they are the same as everyone else, they fear being average and not leaving a mark on the </a:t>
            </a:r>
            <a:r>
              <a:rPr lang="en-US" dirty="0" smtClean="0">
                <a:solidFill>
                  <a:srgbClr val="00B0F0"/>
                </a:solidFill>
              </a:rPr>
              <a:t>world</a:t>
            </a:r>
          </a:p>
          <a:p>
            <a:pPr marL="0" indent="0">
              <a:buNone/>
            </a:pPr>
            <a:endParaRPr lang="en-US" dirty="0"/>
          </a:p>
        </p:txBody>
      </p:sp>
    </p:spTree>
    <p:extLst>
      <p:ext uri="{BB962C8B-B14F-4D97-AF65-F5344CB8AC3E}">
        <p14:creationId xmlns:p14="http://schemas.microsoft.com/office/powerpoint/2010/main" val="197156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081" y="4823012"/>
            <a:ext cx="2186269" cy="1762452"/>
          </a:xfrm>
          <a:prstGeom prst="rect">
            <a:avLst/>
          </a:prstGeom>
        </p:spPr>
      </p:pic>
      <p:sp>
        <p:nvSpPr>
          <p:cNvPr id="2" name="Title 1"/>
          <p:cNvSpPr>
            <a:spLocks noGrp="1"/>
          </p:cNvSpPr>
          <p:nvPr>
            <p:ph type="title"/>
          </p:nvPr>
        </p:nvSpPr>
        <p:spPr/>
        <p:txBody>
          <a:bodyPr/>
          <a:lstStyle/>
          <a:p>
            <a:pPr algn="ctr"/>
            <a:r>
              <a:rPr lang="en-US" dirty="0" smtClean="0">
                <a:solidFill>
                  <a:schemeClr val="accent6">
                    <a:lumMod val="75000"/>
                  </a:schemeClr>
                </a:solidFill>
              </a:rPr>
              <a:t>Ultra Running Statistics </a:t>
            </a:r>
            <a:endParaRPr lang="en-US" dirty="0">
              <a:solidFill>
                <a:schemeClr val="accent6">
                  <a:lumMod val="75000"/>
                </a:schemeClr>
              </a:solidFill>
            </a:endParaRPr>
          </a:p>
        </p:txBody>
      </p:sp>
      <p:sp>
        <p:nvSpPr>
          <p:cNvPr id="3" name="Content Placeholder 2"/>
          <p:cNvSpPr>
            <a:spLocks noGrp="1"/>
          </p:cNvSpPr>
          <p:nvPr>
            <p:ph idx="1"/>
          </p:nvPr>
        </p:nvSpPr>
        <p:spPr>
          <a:xfrm>
            <a:off x="628650" y="1416424"/>
            <a:ext cx="7886700" cy="4760539"/>
          </a:xfrm>
        </p:spPr>
        <p:txBody>
          <a:bodyPr>
            <a:normAutofit fontScale="92500" lnSpcReduction="20000"/>
          </a:bodyPr>
          <a:lstStyle/>
          <a:p>
            <a:r>
              <a:rPr lang="en-US" dirty="0" smtClean="0"/>
              <a:t>1. About 0.3% of the population has completed an ultra marathon</a:t>
            </a:r>
          </a:p>
          <a:p>
            <a:pPr marL="0" indent="0">
              <a:buNone/>
            </a:pPr>
            <a:endParaRPr lang="en-US" dirty="0" smtClean="0"/>
          </a:p>
          <a:p>
            <a:r>
              <a:rPr lang="en-US" dirty="0" smtClean="0"/>
              <a:t>Men’s record for the fastest 100 mile road race</a:t>
            </a:r>
          </a:p>
          <a:p>
            <a:pPr lvl="1"/>
            <a:r>
              <a:rPr lang="en-US" dirty="0" smtClean="0"/>
              <a:t>Bernd Heinrich (USA)</a:t>
            </a:r>
          </a:p>
          <a:p>
            <a:pPr lvl="1"/>
            <a:r>
              <a:rPr lang="en-US" dirty="0" smtClean="0"/>
              <a:t>May 19, 1984 – Ottawa Canada</a:t>
            </a:r>
          </a:p>
          <a:p>
            <a:pPr lvl="1"/>
            <a:r>
              <a:rPr lang="en-US" dirty="0" smtClean="0"/>
              <a:t>Time: 12.27.01</a:t>
            </a:r>
          </a:p>
          <a:p>
            <a:pPr lvl="1"/>
            <a:r>
              <a:rPr lang="en-US" dirty="0" smtClean="0"/>
              <a:t>Pace: 7 minute, 28 second mile</a:t>
            </a:r>
          </a:p>
          <a:p>
            <a:pPr lvl="1"/>
            <a:endParaRPr lang="en-US" dirty="0" smtClean="0"/>
          </a:p>
          <a:p>
            <a:r>
              <a:rPr lang="en-US" dirty="0" smtClean="0"/>
              <a:t>Women’s record for the fastest 100 mile road race</a:t>
            </a:r>
          </a:p>
          <a:p>
            <a:pPr lvl="1"/>
            <a:r>
              <a:rPr lang="en-US" dirty="0" smtClean="0"/>
              <a:t>Ann </a:t>
            </a:r>
            <a:r>
              <a:rPr lang="en-US" dirty="0" err="1" smtClean="0"/>
              <a:t>Transon</a:t>
            </a:r>
            <a:r>
              <a:rPr lang="en-US" dirty="0" smtClean="0"/>
              <a:t> (USA)</a:t>
            </a:r>
          </a:p>
          <a:p>
            <a:pPr lvl="1"/>
            <a:r>
              <a:rPr lang="en-US" dirty="0" smtClean="0"/>
              <a:t>May 4, 1991 – Queens, New York</a:t>
            </a:r>
          </a:p>
          <a:p>
            <a:pPr lvl="1"/>
            <a:r>
              <a:rPr lang="en-US" dirty="0" smtClean="0"/>
              <a:t>Time: 13.47.41</a:t>
            </a:r>
          </a:p>
          <a:p>
            <a:pPr lvl="1"/>
            <a:r>
              <a:rPr lang="en-US" dirty="0" smtClean="0"/>
              <a:t>Pace: 8 minute 16 second mile</a:t>
            </a:r>
          </a:p>
          <a:p>
            <a:pPr marL="457200" lvl="1" indent="0">
              <a:buNone/>
            </a:pPr>
            <a:endParaRPr lang="en-US" dirty="0" smtClean="0"/>
          </a:p>
        </p:txBody>
      </p:sp>
    </p:spTree>
    <p:extLst>
      <p:ext uri="{BB962C8B-B14F-4D97-AF65-F5344CB8AC3E}">
        <p14:creationId xmlns:p14="http://schemas.microsoft.com/office/powerpoint/2010/main" val="38786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93408"/>
            <a:ext cx="7886700" cy="1325563"/>
          </a:xfrm>
        </p:spPr>
        <p:txBody>
          <a:bodyPr>
            <a:normAutofit fontScale="90000"/>
          </a:bodyPr>
          <a:lstStyle/>
          <a:p>
            <a:pPr algn="ct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sz="6000" b="1" dirty="0" smtClean="0">
                <a:latin typeface="Agency FB" panose="020B0503020202020204" pitchFamily="34" charset="0"/>
                <a:cs typeface="Aharoni" panose="02010803020104030203" pitchFamily="2" charset="-79"/>
              </a:rPr>
              <a:t>Learning Objectives</a:t>
            </a: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
            </a:r>
            <a:br>
              <a:rPr lang="en-US" b="1" dirty="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endParaRPr lang="en-US" b="1" dirty="0">
              <a:latin typeface="Aharoni" panose="02010803020104030203" pitchFamily="2" charset="-79"/>
              <a:cs typeface="Aharoni" panose="02010803020104030203" pitchFamily="2" charset="-79"/>
            </a:endParaRPr>
          </a:p>
        </p:txBody>
      </p:sp>
      <p:sp>
        <p:nvSpPr>
          <p:cNvPr id="5" name="Content Placeholder 4"/>
          <p:cNvSpPr>
            <a:spLocks noGrp="1"/>
          </p:cNvSpPr>
          <p:nvPr>
            <p:ph idx="1"/>
          </p:nvPr>
        </p:nvSpPr>
        <p:spPr/>
        <p:txBody>
          <a:bodyPr/>
          <a:lstStyle/>
          <a:p>
            <a:r>
              <a:rPr lang="en-US" dirty="0" smtClean="0"/>
              <a:t>Learn the history of ultra marathon running</a:t>
            </a:r>
          </a:p>
          <a:p>
            <a:r>
              <a:rPr lang="en-US" dirty="0" smtClean="0"/>
              <a:t>Understand what drives an ultra marathon runner to run ultra marathon distances</a:t>
            </a:r>
          </a:p>
          <a:p>
            <a:r>
              <a:rPr lang="en-US" dirty="0" smtClean="0"/>
              <a:t>Learn the health and training practices of ultra marathon runners</a:t>
            </a:r>
            <a:endParaRPr lang="en-US" dirty="0"/>
          </a:p>
        </p:txBody>
      </p:sp>
    </p:spTree>
    <p:extLst>
      <p:ext uri="{BB962C8B-B14F-4D97-AF65-F5344CB8AC3E}">
        <p14:creationId xmlns:p14="http://schemas.microsoft.com/office/powerpoint/2010/main" val="28358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93224" y="4970377"/>
            <a:ext cx="2850776" cy="1887623"/>
          </a:xfrm>
          <a:effectLst>
            <a:outerShdw blurRad="50800" dist="50800" dir="5400000" algn="ctr" rotWithShape="0">
              <a:srgbClr val="000000">
                <a:alpha val="27000"/>
              </a:srgbClr>
            </a:outerShdw>
          </a:effectLst>
        </p:spPr>
      </p:pic>
      <p:sp>
        <p:nvSpPr>
          <p:cNvPr id="2" name="Title 1"/>
          <p:cNvSpPr>
            <a:spLocks noGrp="1"/>
          </p:cNvSpPr>
          <p:nvPr>
            <p:ph type="title"/>
          </p:nvPr>
        </p:nvSpPr>
        <p:spPr>
          <a:xfrm>
            <a:off x="628650" y="215590"/>
            <a:ext cx="7886700" cy="622972"/>
          </a:xfrm>
        </p:spPr>
        <p:txBody>
          <a:bodyPr>
            <a:normAutofit fontScale="90000"/>
          </a:bodyPr>
          <a:lstStyle/>
          <a:p>
            <a:pPr algn="ctr"/>
            <a:r>
              <a:rPr lang="en-US" dirty="0" smtClean="0">
                <a:solidFill>
                  <a:srgbClr val="FF0000"/>
                </a:solidFill>
                <a:latin typeface="Andalus" panose="02020603050405020304" pitchFamily="18" charset="-78"/>
                <a:cs typeface="Andalus" panose="02020603050405020304" pitchFamily="18" charset="-78"/>
              </a:rPr>
              <a:t>Competent Care for Ultra Runners</a:t>
            </a:r>
            <a:endParaRPr lang="en-US" dirty="0">
              <a:solidFill>
                <a:srgbClr val="FF0000"/>
              </a:solidFill>
              <a:latin typeface="Andalus" panose="02020603050405020304" pitchFamily="18" charset="-78"/>
              <a:cs typeface="Andalus" panose="02020603050405020304" pitchFamily="18" charset="-78"/>
            </a:endParaRPr>
          </a:p>
        </p:txBody>
      </p:sp>
      <p:sp>
        <p:nvSpPr>
          <p:cNvPr id="5" name="TextBox 4"/>
          <p:cNvSpPr txBox="1"/>
          <p:nvPr/>
        </p:nvSpPr>
        <p:spPr>
          <a:xfrm>
            <a:off x="322729" y="699684"/>
            <a:ext cx="8192621" cy="4401205"/>
          </a:xfrm>
          <a:prstGeom prst="rect">
            <a:avLst/>
          </a:prstGeom>
          <a:noFill/>
        </p:spPr>
        <p:txBody>
          <a:bodyPr wrap="square" rtlCol="0">
            <a:spAutoFit/>
          </a:bodyPr>
          <a:lstStyle/>
          <a:p>
            <a:pPr lvl="1"/>
            <a:r>
              <a:rPr lang="en-US" sz="2800" dirty="0" smtClean="0"/>
              <a:t>1. Runners </a:t>
            </a:r>
            <a:r>
              <a:rPr lang="en-US" sz="2800" dirty="0"/>
              <a:t>need access to a dietitian who specializes in marathon and ultra marathon running diets, in order to properly prepare </a:t>
            </a:r>
            <a:r>
              <a:rPr lang="en-US" sz="2800" dirty="0" smtClean="0"/>
              <a:t>them for training.</a:t>
            </a:r>
            <a:endParaRPr lang="en-US" sz="2800" dirty="0"/>
          </a:p>
          <a:p>
            <a:pPr lvl="1"/>
            <a:r>
              <a:rPr lang="en-US" sz="2800" dirty="0" smtClean="0"/>
              <a:t>2. Runners </a:t>
            </a:r>
            <a:r>
              <a:rPr lang="en-US" sz="2800" dirty="0"/>
              <a:t>need affordable access to physical therapists to maintain joint mobility </a:t>
            </a:r>
            <a:r>
              <a:rPr lang="en-US" sz="2800" dirty="0" smtClean="0"/>
              <a:t>and prevent injury.</a:t>
            </a:r>
            <a:endParaRPr lang="en-US" sz="2800" dirty="0"/>
          </a:p>
          <a:p>
            <a:pPr lvl="1"/>
            <a:r>
              <a:rPr lang="en-US" sz="2800" dirty="0" smtClean="0"/>
              <a:t>3. Runners </a:t>
            </a:r>
            <a:r>
              <a:rPr lang="en-US" sz="2800" dirty="0"/>
              <a:t>need affordable access to chiropractors to restore total body </a:t>
            </a:r>
            <a:r>
              <a:rPr lang="en-US" sz="2800" dirty="0" smtClean="0"/>
              <a:t>alignment.</a:t>
            </a:r>
          </a:p>
          <a:p>
            <a:pPr lvl="1"/>
            <a:r>
              <a:rPr lang="en-US" sz="2800" dirty="0" smtClean="0"/>
              <a:t>4. Members of the healthcare team need </a:t>
            </a:r>
          </a:p>
          <a:p>
            <a:pPr lvl="1"/>
            <a:r>
              <a:rPr lang="en-US" sz="2800" dirty="0" smtClean="0"/>
              <a:t> to understand that not running, is not an option. </a:t>
            </a:r>
            <a:endParaRPr lang="en-US" sz="2800" dirty="0"/>
          </a:p>
        </p:txBody>
      </p:sp>
    </p:spTree>
    <p:extLst>
      <p:ext uri="{BB962C8B-B14F-4D97-AF65-F5344CB8AC3E}">
        <p14:creationId xmlns:p14="http://schemas.microsoft.com/office/powerpoint/2010/main" val="26131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15" y="342199"/>
            <a:ext cx="7886700" cy="749581"/>
          </a:xfrm>
        </p:spPr>
        <p:txBody>
          <a:bodyPr/>
          <a:lstStyle/>
          <a:p>
            <a:pPr algn="ctr"/>
            <a:r>
              <a:rPr lang="en-US" dirty="0" smtClean="0">
                <a:latin typeface="+mn-lt"/>
              </a:rPr>
              <a:t>Exam Questions</a:t>
            </a:r>
            <a:endParaRPr lang="en-US"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0776" y="187434"/>
            <a:ext cx="2143125" cy="1964531"/>
          </a:xfrm>
        </p:spPr>
      </p:pic>
      <p:sp>
        <p:nvSpPr>
          <p:cNvPr id="6" name="TextBox 5"/>
          <p:cNvSpPr txBox="1"/>
          <p:nvPr/>
        </p:nvSpPr>
        <p:spPr>
          <a:xfrm>
            <a:off x="286871" y="1091780"/>
            <a:ext cx="8373035" cy="646331"/>
          </a:xfrm>
          <a:prstGeom prst="rect">
            <a:avLst/>
          </a:prstGeom>
          <a:noFill/>
        </p:spPr>
        <p:txBody>
          <a:bodyPr wrap="square" rtlCol="0">
            <a:spAutoFit/>
          </a:bodyPr>
          <a:lstStyle/>
          <a:p>
            <a:pPr marL="342900" indent="-342900">
              <a:buAutoNum type="arabicPeriod"/>
            </a:pPr>
            <a:r>
              <a:rPr lang="en-US" dirty="0" smtClean="0"/>
              <a:t>What qualifies a race as an ultra marathon?</a:t>
            </a:r>
          </a:p>
          <a:p>
            <a:pPr marL="800100" lvl="1" indent="-342900">
              <a:buAutoNum type="alphaUcPeriod"/>
            </a:pPr>
            <a:r>
              <a:rPr lang="en-US" dirty="0" smtClean="0"/>
              <a:t>50 miles      B.  100 miles    C. Over 26.2 miles</a:t>
            </a:r>
          </a:p>
        </p:txBody>
      </p:sp>
      <p:sp>
        <p:nvSpPr>
          <p:cNvPr id="7" name="TextBox 6"/>
          <p:cNvSpPr txBox="1"/>
          <p:nvPr/>
        </p:nvSpPr>
        <p:spPr>
          <a:xfrm>
            <a:off x="268941" y="1828800"/>
            <a:ext cx="8651705" cy="646331"/>
          </a:xfrm>
          <a:prstGeom prst="rect">
            <a:avLst/>
          </a:prstGeom>
          <a:noFill/>
        </p:spPr>
        <p:txBody>
          <a:bodyPr wrap="square" rtlCol="0">
            <a:spAutoFit/>
          </a:bodyPr>
          <a:lstStyle/>
          <a:p>
            <a:r>
              <a:rPr lang="en-US" dirty="0" smtClean="0"/>
              <a:t>2. Who were the original ultra marathon runners?</a:t>
            </a:r>
          </a:p>
          <a:p>
            <a:r>
              <a:rPr lang="en-US" dirty="0"/>
              <a:t> </a:t>
            </a:r>
            <a:r>
              <a:rPr lang="en-US" dirty="0" smtClean="0"/>
              <a:t>        A.  Early European Settlers      B.  Native Americans      C. 21</a:t>
            </a:r>
            <a:r>
              <a:rPr lang="en-US" baseline="30000" dirty="0" smtClean="0"/>
              <a:t>st</a:t>
            </a:r>
            <a:r>
              <a:rPr lang="en-US" dirty="0" smtClean="0"/>
              <a:t> century runners  </a:t>
            </a:r>
            <a:endParaRPr lang="en-US" dirty="0"/>
          </a:p>
        </p:txBody>
      </p:sp>
      <p:sp>
        <p:nvSpPr>
          <p:cNvPr id="8" name="TextBox 7"/>
          <p:cNvSpPr txBox="1"/>
          <p:nvPr/>
        </p:nvSpPr>
        <p:spPr>
          <a:xfrm>
            <a:off x="286871" y="2642457"/>
            <a:ext cx="8677835" cy="646331"/>
          </a:xfrm>
          <a:prstGeom prst="rect">
            <a:avLst/>
          </a:prstGeom>
          <a:noFill/>
        </p:spPr>
        <p:txBody>
          <a:bodyPr wrap="square" rtlCol="0">
            <a:spAutoFit/>
          </a:bodyPr>
          <a:lstStyle/>
          <a:p>
            <a:pPr marL="342900" indent="-342900">
              <a:buAutoNum type="arabicPeriod" startAt="3"/>
            </a:pPr>
            <a:r>
              <a:rPr lang="en-US" dirty="0" smtClean="0"/>
              <a:t>The original decline in the need for ultra runners was due to?</a:t>
            </a:r>
          </a:p>
          <a:p>
            <a:r>
              <a:rPr lang="en-US" dirty="0"/>
              <a:t> </a:t>
            </a:r>
            <a:r>
              <a:rPr lang="en-US" dirty="0" smtClean="0"/>
              <a:t>       A. horses         B. automobiles       C.  It was never a necessity </a:t>
            </a:r>
            <a:endParaRPr lang="en-US" dirty="0"/>
          </a:p>
        </p:txBody>
      </p:sp>
      <p:sp>
        <p:nvSpPr>
          <p:cNvPr id="9" name="TextBox 8"/>
          <p:cNvSpPr txBox="1"/>
          <p:nvPr/>
        </p:nvSpPr>
        <p:spPr>
          <a:xfrm>
            <a:off x="268940" y="3516332"/>
            <a:ext cx="8651705" cy="1200329"/>
          </a:xfrm>
          <a:prstGeom prst="rect">
            <a:avLst/>
          </a:prstGeom>
          <a:noFill/>
        </p:spPr>
        <p:txBody>
          <a:bodyPr wrap="square" rtlCol="0">
            <a:spAutoFit/>
          </a:bodyPr>
          <a:lstStyle/>
          <a:p>
            <a:r>
              <a:rPr lang="en-US" dirty="0" smtClean="0"/>
              <a:t>4. What is the main drive behind ultra marathon runners?</a:t>
            </a:r>
          </a:p>
          <a:p>
            <a:r>
              <a:rPr lang="en-US" dirty="0"/>
              <a:t> </a:t>
            </a:r>
            <a:r>
              <a:rPr lang="en-US" dirty="0" smtClean="0"/>
              <a:t>      A.  Escaping their worries and searching for purpose</a:t>
            </a:r>
          </a:p>
          <a:p>
            <a:r>
              <a:rPr lang="en-US" dirty="0"/>
              <a:t> </a:t>
            </a:r>
            <a:r>
              <a:rPr lang="en-US" dirty="0" smtClean="0"/>
              <a:t>      B.  Wanting to make an investment in their health</a:t>
            </a:r>
          </a:p>
          <a:p>
            <a:r>
              <a:rPr lang="en-US" dirty="0"/>
              <a:t> </a:t>
            </a:r>
            <a:r>
              <a:rPr lang="en-US" dirty="0" smtClean="0"/>
              <a:t>      C.  Enjoys spending time in the outdoors. </a:t>
            </a:r>
            <a:endParaRPr lang="en-US" dirty="0"/>
          </a:p>
        </p:txBody>
      </p:sp>
      <p:sp>
        <p:nvSpPr>
          <p:cNvPr id="10" name="TextBox 9"/>
          <p:cNvSpPr txBox="1"/>
          <p:nvPr/>
        </p:nvSpPr>
        <p:spPr>
          <a:xfrm>
            <a:off x="286871" y="4840000"/>
            <a:ext cx="8373035" cy="1477328"/>
          </a:xfrm>
          <a:prstGeom prst="rect">
            <a:avLst/>
          </a:prstGeom>
          <a:noFill/>
        </p:spPr>
        <p:txBody>
          <a:bodyPr wrap="square" rtlCol="0">
            <a:spAutoFit/>
          </a:bodyPr>
          <a:lstStyle/>
          <a:p>
            <a:r>
              <a:rPr lang="en-US" dirty="0" smtClean="0"/>
              <a:t>5. What is the biggest challenge ultra runners face with the healthcare system?</a:t>
            </a:r>
          </a:p>
          <a:p>
            <a:r>
              <a:rPr lang="en-US" dirty="0"/>
              <a:t> </a:t>
            </a:r>
            <a:r>
              <a:rPr lang="en-US" dirty="0" smtClean="0"/>
              <a:t>     A.  Runners are focused on preventative care, the healthcare system is not</a:t>
            </a:r>
          </a:p>
          <a:p>
            <a:r>
              <a:rPr lang="en-US" dirty="0"/>
              <a:t> </a:t>
            </a:r>
            <a:r>
              <a:rPr lang="en-US" dirty="0" smtClean="0"/>
              <a:t>     B.  The healthcare system focuses on preventative care, runners do not </a:t>
            </a:r>
          </a:p>
          <a:p>
            <a:r>
              <a:rPr lang="en-US" dirty="0"/>
              <a:t> </a:t>
            </a:r>
            <a:r>
              <a:rPr lang="en-US" dirty="0" smtClean="0"/>
              <a:t>     C. There is not affordable access to holistic doctors and dietitians </a:t>
            </a:r>
          </a:p>
          <a:p>
            <a:r>
              <a:rPr lang="en-US" dirty="0"/>
              <a:t> </a:t>
            </a:r>
            <a:r>
              <a:rPr lang="en-US" dirty="0" smtClean="0"/>
              <a:t>     D.  Both A and C are correct</a:t>
            </a:r>
            <a:endParaRPr lang="en-US" dirty="0"/>
          </a:p>
        </p:txBody>
      </p:sp>
    </p:spTree>
    <p:extLst>
      <p:ext uri="{BB962C8B-B14F-4D97-AF65-F5344CB8AC3E}">
        <p14:creationId xmlns:p14="http://schemas.microsoft.com/office/powerpoint/2010/main" val="9174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529"/>
            <a:ext cx="7886700" cy="328636"/>
          </a:xfrm>
        </p:spPr>
        <p:txBody>
          <a:bodyPr>
            <a:normAutofit fontScale="90000"/>
          </a:bodyPr>
          <a:lstStyle/>
          <a:p>
            <a:pPr algn="ctr"/>
            <a:r>
              <a:rPr lang="en-US" dirty="0" smtClean="0"/>
              <a:t>References</a:t>
            </a:r>
            <a:endParaRPr lang="en-US" dirty="0"/>
          </a:p>
        </p:txBody>
      </p:sp>
      <p:sp>
        <p:nvSpPr>
          <p:cNvPr id="3" name="Content Placeholder 2"/>
          <p:cNvSpPr>
            <a:spLocks noGrp="1"/>
          </p:cNvSpPr>
          <p:nvPr>
            <p:ph idx="1"/>
          </p:nvPr>
        </p:nvSpPr>
        <p:spPr>
          <a:xfrm>
            <a:off x="628650" y="466165"/>
            <a:ext cx="7886700" cy="6391835"/>
          </a:xfrm>
        </p:spPr>
        <p:txBody>
          <a:bodyPr>
            <a:normAutofit fontScale="40000" lnSpcReduction="20000"/>
          </a:bodyPr>
          <a:lstStyle/>
          <a:p>
            <a:r>
              <a:rPr lang="en-US" sz="3800" dirty="0"/>
              <a:t>I. Milroy A. In the Beginning: Native Americans. Ultra Running Magazine Website.</a:t>
            </a:r>
          </a:p>
          <a:p>
            <a:pPr marL="0" indent="0">
              <a:buNone/>
            </a:pPr>
            <a:r>
              <a:rPr lang="en-US" sz="3800" dirty="0"/>
              <a:t> </a:t>
            </a:r>
            <a:r>
              <a:rPr lang="en-US" sz="3800" dirty="0" smtClean="0"/>
              <a:t>              </a:t>
            </a:r>
            <a:r>
              <a:rPr lang="en-US" sz="3800" u="sng" dirty="0" smtClean="0">
                <a:hlinkClick r:id="rId2"/>
              </a:rPr>
              <a:t>http</a:t>
            </a:r>
            <a:r>
              <a:rPr lang="en-US" sz="3800" u="sng" dirty="0">
                <a:hlinkClick r:id="rId2"/>
              </a:rPr>
              <a:t>://</a:t>
            </a:r>
            <a:r>
              <a:rPr lang="en-US" sz="3800" u="sng" dirty="0" smtClean="0">
                <a:hlinkClick r:id="rId2"/>
              </a:rPr>
              <a:t>ww.ultrarunning.com/features/destinations/in-the-beginning-native-americans/</a:t>
            </a:r>
            <a:r>
              <a:rPr lang="en-US" sz="3800" dirty="0"/>
              <a:t> </a:t>
            </a:r>
            <a:r>
              <a:rPr lang="en-US" sz="3800" dirty="0" smtClean="0"/>
              <a:t>      </a:t>
            </a:r>
          </a:p>
          <a:p>
            <a:pPr marL="0" indent="0">
              <a:buNone/>
            </a:pPr>
            <a:r>
              <a:rPr lang="en-US" sz="3800" dirty="0"/>
              <a:t> </a:t>
            </a:r>
            <a:r>
              <a:rPr lang="en-US" sz="3800" dirty="0" smtClean="0"/>
              <a:t>              </a:t>
            </a:r>
            <a:r>
              <a:rPr lang="en-US" sz="3800" dirty="0" smtClean="0"/>
              <a:t>Published </a:t>
            </a:r>
            <a:r>
              <a:rPr lang="en-US" sz="3800" dirty="0"/>
              <a:t>August 15,2013.  Accessed February 4, 2015.</a:t>
            </a:r>
          </a:p>
          <a:p>
            <a:r>
              <a:rPr lang="en-US" sz="3800" dirty="0"/>
              <a:t>II. McDougall P. Born to Run: A Hidden Tribe, </a:t>
            </a:r>
            <a:r>
              <a:rPr lang="en-US" sz="3800" dirty="0" err="1"/>
              <a:t>Superathletes</a:t>
            </a:r>
            <a:r>
              <a:rPr lang="en-US" sz="3800" dirty="0"/>
              <a:t>, and the Greatest Race the   World Has Never Seen. New York, NY: Alfred A Knopf; 2009</a:t>
            </a:r>
          </a:p>
          <a:p>
            <a:r>
              <a:rPr lang="en-US" sz="3800" dirty="0"/>
              <a:t>III. </a:t>
            </a:r>
            <a:r>
              <a:rPr lang="en-US" sz="3800" dirty="0" err="1"/>
              <a:t>Jurek</a:t>
            </a:r>
            <a:r>
              <a:rPr lang="en-US" sz="3800" dirty="0"/>
              <a:t> S. Eat and Run: My Unlikely Journey to Ultramarathon Greatness. New York, NY: Houghton Mifflin Harcourt Publishing Company;2012.</a:t>
            </a:r>
          </a:p>
          <a:p>
            <a:r>
              <a:rPr lang="en-US" sz="3800" dirty="0"/>
              <a:t>IV. Magill P, Schwartz T, Breyer M. Building Your Running Body. New York, NY: The Experiment, LLC; 2014.</a:t>
            </a:r>
          </a:p>
          <a:p>
            <a:r>
              <a:rPr lang="en-US" sz="3800" dirty="0"/>
              <a:t>V. Long Term Ultra Marathon Running and Arterial Compliance. US National Library of Medicine Website.  </a:t>
            </a:r>
            <a:r>
              <a:rPr lang="en-US" sz="3800" u="sng" dirty="0">
                <a:hlinkClick r:id="rId3"/>
              </a:rPr>
              <a:t>http://www.publicmedicine.gov</a:t>
            </a:r>
            <a:r>
              <a:rPr lang="en-US" sz="3800" dirty="0"/>
              <a:t>. May 17,2014.  Accessed February 5, 2015. </a:t>
            </a:r>
          </a:p>
          <a:p>
            <a:r>
              <a:rPr lang="en-US" sz="3800" dirty="0"/>
              <a:t>VI. Quinn E.  Checklist for Running Overuse Injuries.  Sports Medicine Website.  </a:t>
            </a:r>
            <a:r>
              <a:rPr lang="en-US" sz="3800" dirty="0" smtClean="0"/>
              <a:t>      </a:t>
            </a:r>
            <a:r>
              <a:rPr lang="en-US" sz="3800" u="sng" dirty="0" smtClean="0">
                <a:hlinkClick r:id="rId4"/>
              </a:rPr>
              <a:t>http</a:t>
            </a:r>
            <a:r>
              <a:rPr lang="en-US" sz="3800" u="sng" dirty="0">
                <a:hlinkClick r:id="rId4"/>
              </a:rPr>
              <a:t>://www.sportsmedicine.about.com/od/runninginjuries/a/runners_overuse.htm</a:t>
            </a:r>
            <a:endParaRPr lang="en-US" sz="3800" dirty="0"/>
          </a:p>
          <a:p>
            <a:r>
              <a:rPr lang="en-US" sz="3800" dirty="0"/>
              <a:t>	December 15,2014.  Accessed February 6,2015.</a:t>
            </a:r>
          </a:p>
          <a:p>
            <a:r>
              <a:rPr lang="en-US" sz="3800" dirty="0"/>
              <a:t>VII. </a:t>
            </a:r>
            <a:r>
              <a:rPr lang="en-US" sz="3800" dirty="0" err="1"/>
              <a:t>Beni</a:t>
            </a:r>
            <a:r>
              <a:rPr lang="en-US" sz="3800" dirty="0"/>
              <a:t> </a:t>
            </a:r>
            <a:r>
              <a:rPr lang="en-US" sz="3800" dirty="0" smtClean="0"/>
              <a:t>Amy. </a:t>
            </a:r>
            <a:r>
              <a:rPr lang="en-US" sz="3800" dirty="0"/>
              <a:t>Ultra Marathon Runner, oral communication, February 2015. </a:t>
            </a:r>
          </a:p>
          <a:p>
            <a:r>
              <a:rPr lang="en-US" sz="3800" dirty="0"/>
              <a:t> </a:t>
            </a:r>
            <a:r>
              <a:rPr lang="en-US" sz="3800" dirty="0" smtClean="0"/>
              <a:t>VIII. Simmons, Lee. Enlarged Heart and Running. </a:t>
            </a:r>
            <a:r>
              <a:rPr lang="en-US" sz="3800" dirty="0" err="1" smtClean="0"/>
              <a:t>LiveStrong</a:t>
            </a:r>
            <a:r>
              <a:rPr lang="en-US" sz="3800" dirty="0" smtClean="0"/>
              <a:t>..com</a:t>
            </a:r>
          </a:p>
          <a:p>
            <a:pPr marL="0" indent="0">
              <a:buNone/>
            </a:pPr>
            <a:r>
              <a:rPr lang="en-US" sz="3800" dirty="0"/>
              <a:t> </a:t>
            </a:r>
            <a:r>
              <a:rPr lang="en-US" sz="3800" dirty="0" smtClean="0"/>
              <a:t>                  &lt;http:www.livestrong.com/article/310153-enlarged-heart-running&gt;</a:t>
            </a:r>
          </a:p>
          <a:p>
            <a:pPr marL="0" indent="0">
              <a:buNone/>
            </a:pPr>
            <a:r>
              <a:rPr lang="en-US" sz="3800" dirty="0"/>
              <a:t> </a:t>
            </a:r>
            <a:r>
              <a:rPr lang="en-US" sz="3800" dirty="0" smtClean="0"/>
              <a:t>                    November 17, 2010.  Accessed February 14, 2015</a:t>
            </a:r>
          </a:p>
          <a:p>
            <a:pPr marL="0" indent="0">
              <a:buNone/>
            </a:pPr>
            <a:r>
              <a:rPr lang="en-US" sz="3800" dirty="0" smtClean="0"/>
              <a:t>       IX.  </a:t>
            </a:r>
            <a:r>
              <a:rPr lang="en-US" sz="3800" dirty="0" err="1" smtClean="0"/>
              <a:t>Campbell,Lynn</a:t>
            </a:r>
            <a:r>
              <a:rPr lang="en-US" sz="3800" dirty="0" smtClean="0"/>
              <a:t>. Registered Dietitian, oral communication, February 2015. </a:t>
            </a:r>
            <a:endParaRPr lang="en-US" sz="3800" dirty="0" smtClean="0"/>
          </a:p>
          <a:p>
            <a:pPr marL="0" indent="0">
              <a:buNone/>
            </a:pPr>
            <a:r>
              <a:rPr lang="en-US" sz="3800" dirty="0"/>
              <a:t> </a:t>
            </a:r>
            <a:r>
              <a:rPr lang="en-US" sz="3800" dirty="0" smtClean="0"/>
              <a:t>     X. Bing Images. </a:t>
            </a:r>
            <a:r>
              <a:rPr lang="en-US" sz="3800" dirty="0" smtClean="0">
                <a:hlinkClick r:id="rId5"/>
              </a:rPr>
              <a:t>http://www.bing.com/images</a:t>
            </a:r>
            <a:r>
              <a:rPr lang="en-US" sz="3800" dirty="0" smtClean="0"/>
              <a:t>. Accessed </a:t>
            </a:r>
            <a:r>
              <a:rPr lang="en-US" sz="3800" dirty="0" err="1" smtClean="0"/>
              <a:t>Febrauary</a:t>
            </a:r>
            <a:r>
              <a:rPr lang="en-US" sz="3800" dirty="0" smtClean="0"/>
              <a:t> 15,2015.</a:t>
            </a:r>
          </a:p>
          <a:p>
            <a:pPr marL="0" indent="0">
              <a:buNone/>
            </a:pPr>
            <a:r>
              <a:rPr lang="en-US" sz="3800" dirty="0"/>
              <a:t> </a:t>
            </a:r>
            <a:r>
              <a:rPr lang="en-US" sz="3800" dirty="0" smtClean="0"/>
              <a:t>     XI. Ultramarathon Running Resources. UltramarathonRunning.com. </a:t>
            </a:r>
          </a:p>
          <a:p>
            <a:pPr marL="0" indent="0">
              <a:buNone/>
            </a:pPr>
            <a:r>
              <a:rPr lang="en-US" sz="3800" dirty="0"/>
              <a:t> </a:t>
            </a:r>
            <a:r>
              <a:rPr lang="en-US" sz="3800" dirty="0" smtClean="0"/>
              <a:t>             </a:t>
            </a:r>
            <a:r>
              <a:rPr lang="en-US" sz="3800" dirty="0" smtClean="0">
                <a:hlinkClick r:id="rId6"/>
              </a:rPr>
              <a:t>http://www.ultramarathonrunning.com/recods</a:t>
            </a:r>
            <a:r>
              <a:rPr lang="en-US" sz="3800" dirty="0" smtClean="0"/>
              <a:t>  12/1/2014.  Accesses February 15,2015. </a:t>
            </a:r>
            <a:endParaRPr lang="en-US" sz="3800" dirty="0" smtClean="0"/>
          </a:p>
          <a:p>
            <a:pPr marL="0" indent="0">
              <a:buNone/>
            </a:pPr>
            <a:endParaRPr lang="en-US" dirty="0"/>
          </a:p>
          <a:p>
            <a:endParaRPr lang="en-US" dirty="0"/>
          </a:p>
        </p:txBody>
      </p:sp>
    </p:spTree>
    <p:extLst>
      <p:ext uri="{BB962C8B-B14F-4D97-AF65-F5344CB8AC3E}">
        <p14:creationId xmlns:p14="http://schemas.microsoft.com/office/powerpoint/2010/main" val="21542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a:effectLst>
            <a:outerShdw blurRad="50800" dist="50800" dir="5400000" algn="ctr" rotWithShape="0">
              <a:srgbClr val="000000"/>
            </a:outerShdw>
          </a:effectLst>
        </p:spPr>
      </p:pic>
      <p:sp>
        <p:nvSpPr>
          <p:cNvPr id="9" name="Title 8"/>
          <p:cNvSpPr>
            <a:spLocks noGrp="1"/>
          </p:cNvSpPr>
          <p:nvPr>
            <p:ph type="title"/>
          </p:nvPr>
        </p:nvSpPr>
        <p:spPr>
          <a:xfrm>
            <a:off x="628649" y="148957"/>
            <a:ext cx="7886700" cy="1325563"/>
          </a:xfrm>
        </p:spPr>
        <p:txBody>
          <a:bodyPr>
            <a:normAutofit/>
          </a:bodyPr>
          <a:lstStyle/>
          <a:p>
            <a:pPr algn="ctr"/>
            <a:r>
              <a:rPr lang="en-US" sz="3600" b="1" i="1" dirty="0">
                <a:solidFill>
                  <a:schemeClr val="accent4">
                    <a:lumMod val="75000"/>
                  </a:schemeClr>
                </a:solidFill>
                <a:effectLst>
                  <a:outerShdw blurRad="38100" dist="38100" dir="2700000" algn="tl">
                    <a:srgbClr val="000000">
                      <a:alpha val="43137"/>
                    </a:srgbClr>
                  </a:outerShdw>
                </a:effectLst>
                <a:latin typeface="Jokerman" panose="04090605060D06020702" pitchFamily="82" charset="0"/>
              </a:rPr>
              <a:t>History and Background of </a:t>
            </a:r>
            <a:br>
              <a:rPr lang="en-US" sz="3600" b="1" i="1" dirty="0">
                <a:solidFill>
                  <a:schemeClr val="accent4">
                    <a:lumMod val="75000"/>
                  </a:schemeClr>
                </a:solidFill>
                <a:effectLst>
                  <a:outerShdw blurRad="38100" dist="38100" dir="2700000" algn="tl">
                    <a:srgbClr val="000000">
                      <a:alpha val="43137"/>
                    </a:srgbClr>
                  </a:outerShdw>
                </a:effectLst>
                <a:latin typeface="Jokerman" panose="04090605060D06020702" pitchFamily="82" charset="0"/>
              </a:rPr>
            </a:br>
            <a:r>
              <a:rPr lang="en-US" sz="3600" b="1" i="1" dirty="0">
                <a:solidFill>
                  <a:schemeClr val="accent4">
                    <a:lumMod val="75000"/>
                  </a:schemeClr>
                </a:solidFill>
                <a:effectLst>
                  <a:outerShdw blurRad="38100" dist="38100" dir="2700000" algn="tl">
                    <a:srgbClr val="000000">
                      <a:alpha val="43137"/>
                    </a:srgbClr>
                  </a:outerShdw>
                </a:effectLst>
                <a:latin typeface="Jokerman" panose="04090605060D06020702" pitchFamily="82" charset="0"/>
              </a:rPr>
              <a:t>Ultra Marathon Running </a:t>
            </a:r>
          </a:p>
        </p:txBody>
      </p:sp>
      <p:sp>
        <p:nvSpPr>
          <p:cNvPr id="12" name="Content Placeholder 11"/>
          <p:cNvSpPr>
            <a:spLocks noGrp="1"/>
          </p:cNvSpPr>
          <p:nvPr>
            <p:ph idx="1"/>
          </p:nvPr>
        </p:nvSpPr>
        <p:spPr>
          <a:xfrm>
            <a:off x="628649" y="1474520"/>
            <a:ext cx="7886700" cy="3263504"/>
          </a:xfrm>
        </p:spPr>
        <p:txBody>
          <a:bodyPr>
            <a:noAutofit/>
          </a:bodyPr>
          <a:lstStyle/>
          <a:p>
            <a:r>
              <a:rPr lang="en-US" sz="2400" b="1" dirty="0" smtClean="0"/>
              <a:t>Ultra marathon running (UMR) began with migration routes between Alaska and the Great Plains.</a:t>
            </a:r>
          </a:p>
          <a:p>
            <a:r>
              <a:rPr lang="en-US" sz="2400" b="1" dirty="0" smtClean="0"/>
              <a:t>The original ultra </a:t>
            </a:r>
            <a:r>
              <a:rPr lang="en-US" sz="2400" b="1" dirty="0"/>
              <a:t>m</a:t>
            </a:r>
            <a:r>
              <a:rPr lang="en-US" sz="2400" b="1" dirty="0" smtClean="0"/>
              <a:t>arathon </a:t>
            </a:r>
            <a:r>
              <a:rPr lang="en-US" sz="2400" b="1" dirty="0"/>
              <a:t>r</a:t>
            </a:r>
            <a:r>
              <a:rPr lang="en-US" sz="2400" b="1" dirty="0" smtClean="0"/>
              <a:t>unners were Native Americans.</a:t>
            </a:r>
          </a:p>
          <a:p>
            <a:r>
              <a:rPr lang="en-US" sz="2400" b="1" dirty="0" smtClean="0"/>
              <a:t>Men and women could be a tribe runner.</a:t>
            </a:r>
          </a:p>
          <a:p>
            <a:pPr lvl="1"/>
            <a:r>
              <a:rPr lang="en-US" b="1" dirty="0" smtClean="0"/>
              <a:t>Native Americans could run up to 400 miles continuously!</a:t>
            </a:r>
          </a:p>
          <a:p>
            <a:r>
              <a:rPr lang="en-US" sz="2400" dirty="0" smtClean="0">
                <a:solidFill>
                  <a:schemeClr val="bg1"/>
                </a:solidFill>
              </a:rPr>
              <a:t>The primary purpose of running was as a means of communication.</a:t>
            </a:r>
          </a:p>
          <a:p>
            <a:pPr lvl="1"/>
            <a:r>
              <a:rPr lang="en-US" dirty="0" smtClean="0">
                <a:solidFill>
                  <a:schemeClr val="bg1"/>
                </a:solidFill>
              </a:rPr>
              <a:t>Tribal leaders required the runners to relay information between tribes.</a:t>
            </a:r>
          </a:p>
          <a:p>
            <a:pPr lvl="1"/>
            <a:r>
              <a:rPr lang="en-US" dirty="0" smtClean="0">
                <a:solidFill>
                  <a:schemeClr val="bg1"/>
                </a:solidFill>
              </a:rPr>
              <a:t>Runners would deliver documents to other tribal leaders.</a:t>
            </a:r>
          </a:p>
          <a:p>
            <a:pPr lvl="1"/>
            <a:r>
              <a:rPr lang="en-US" dirty="0" smtClean="0">
                <a:solidFill>
                  <a:schemeClr val="bg1"/>
                </a:solidFill>
              </a:rPr>
              <a:t>Runners would warn other tribes of enemy attacks.</a:t>
            </a:r>
          </a:p>
        </p:txBody>
      </p:sp>
    </p:spTree>
    <p:extLst>
      <p:ext uri="{BB962C8B-B14F-4D97-AF65-F5344CB8AC3E}">
        <p14:creationId xmlns:p14="http://schemas.microsoft.com/office/powerpoint/2010/main" val="49406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268" y="5109161"/>
            <a:ext cx="6429375" cy="1709225"/>
          </a:xfrm>
          <a:prstGeom prst="rect">
            <a:avLst/>
          </a:prstGeom>
        </p:spPr>
      </p:pic>
      <p:sp>
        <p:nvSpPr>
          <p:cNvPr id="2" name="Title 1"/>
          <p:cNvSpPr>
            <a:spLocks noGrp="1"/>
          </p:cNvSpPr>
          <p:nvPr>
            <p:ph type="title"/>
          </p:nvPr>
        </p:nvSpPr>
        <p:spPr>
          <a:xfrm>
            <a:off x="628650" y="331580"/>
            <a:ext cx="7886700" cy="994172"/>
          </a:xfrm>
        </p:spPr>
        <p:txBody>
          <a:bodyPr>
            <a:normAutofit fontScale="90000"/>
          </a:bodyPr>
          <a:lstStyle/>
          <a:p>
            <a:pPr algn="ctr"/>
            <a:r>
              <a:rPr lang="en-US" b="1" i="1" dirty="0" smtClean="0">
                <a:solidFill>
                  <a:schemeClr val="accent4">
                    <a:lumMod val="75000"/>
                  </a:schemeClr>
                </a:solidFill>
                <a:effectLst>
                  <a:outerShdw blurRad="38100" dist="38100" dir="2700000" algn="tl">
                    <a:srgbClr val="000000">
                      <a:alpha val="43137"/>
                    </a:srgbClr>
                  </a:outerShdw>
                </a:effectLst>
                <a:latin typeface="Jokerman" panose="04090605060D06020702" pitchFamily="82" charset="0"/>
              </a:rPr>
              <a:t>History and Background of </a:t>
            </a:r>
            <a:br>
              <a:rPr lang="en-US" b="1" i="1" dirty="0" smtClean="0">
                <a:solidFill>
                  <a:schemeClr val="accent4">
                    <a:lumMod val="75000"/>
                  </a:schemeClr>
                </a:solidFill>
                <a:effectLst>
                  <a:outerShdw blurRad="38100" dist="38100" dir="2700000" algn="tl">
                    <a:srgbClr val="000000">
                      <a:alpha val="43137"/>
                    </a:srgbClr>
                  </a:outerShdw>
                </a:effectLst>
                <a:latin typeface="Jokerman" panose="04090605060D06020702" pitchFamily="82" charset="0"/>
              </a:rPr>
            </a:br>
            <a:r>
              <a:rPr lang="en-US" b="1" i="1" dirty="0" smtClean="0">
                <a:solidFill>
                  <a:schemeClr val="accent4">
                    <a:lumMod val="75000"/>
                  </a:schemeClr>
                </a:solidFill>
                <a:effectLst>
                  <a:outerShdw blurRad="38100" dist="38100" dir="2700000" algn="tl">
                    <a:srgbClr val="000000">
                      <a:alpha val="43137"/>
                    </a:srgbClr>
                  </a:outerShdw>
                </a:effectLst>
                <a:latin typeface="Jokerman" panose="04090605060D06020702" pitchFamily="82" charset="0"/>
              </a:rPr>
              <a:t>Ultra Marathon Running </a:t>
            </a:r>
            <a:endParaRPr lang="en-US" dirty="0"/>
          </a:p>
        </p:txBody>
      </p:sp>
      <p:sp>
        <p:nvSpPr>
          <p:cNvPr id="3" name="Content Placeholder 2"/>
          <p:cNvSpPr>
            <a:spLocks noGrp="1"/>
          </p:cNvSpPr>
          <p:nvPr>
            <p:ph idx="1"/>
          </p:nvPr>
        </p:nvSpPr>
        <p:spPr>
          <a:xfrm>
            <a:off x="628650" y="1541930"/>
            <a:ext cx="7886700" cy="3944470"/>
          </a:xfrm>
          <a:solidFill>
            <a:schemeClr val="bg1"/>
          </a:solidFill>
        </p:spPr>
        <p:txBody>
          <a:bodyPr>
            <a:normAutofit fontScale="85000" lnSpcReduction="20000"/>
          </a:bodyPr>
          <a:lstStyle/>
          <a:p>
            <a:r>
              <a:rPr lang="en-US" dirty="0" smtClean="0">
                <a:solidFill>
                  <a:schemeClr val="accent4">
                    <a:lumMod val="75000"/>
                  </a:schemeClr>
                </a:solidFill>
              </a:rPr>
              <a:t>Early European settlers adapted Native American running practices </a:t>
            </a:r>
          </a:p>
          <a:p>
            <a:r>
              <a:rPr lang="en-US" dirty="0" smtClean="0">
                <a:solidFill>
                  <a:schemeClr val="accent4">
                    <a:lumMod val="75000"/>
                  </a:schemeClr>
                </a:solidFill>
              </a:rPr>
              <a:t>European settlers introduced the use of the horse and buggy to transport goods and deliver large quantities of goods.</a:t>
            </a:r>
          </a:p>
          <a:p>
            <a:pPr lvl="1"/>
            <a:r>
              <a:rPr lang="en-US" dirty="0" smtClean="0">
                <a:solidFill>
                  <a:schemeClr val="accent4">
                    <a:lumMod val="75000"/>
                  </a:schemeClr>
                </a:solidFill>
              </a:rPr>
              <a:t>For long distant deliveries runners were still preferred because the horse would collapse but the runners could keep going.  </a:t>
            </a:r>
          </a:p>
          <a:p>
            <a:r>
              <a:rPr lang="en-US" dirty="0" smtClean="0">
                <a:solidFill>
                  <a:schemeClr val="accent4">
                    <a:lumMod val="75000"/>
                  </a:schemeClr>
                </a:solidFill>
              </a:rPr>
              <a:t>European settlers introduced automobiles.</a:t>
            </a:r>
          </a:p>
          <a:p>
            <a:pPr lvl="1"/>
            <a:r>
              <a:rPr lang="en-US" dirty="0" smtClean="0">
                <a:solidFill>
                  <a:schemeClr val="accent4">
                    <a:lumMod val="75000"/>
                  </a:schemeClr>
                </a:solidFill>
              </a:rPr>
              <a:t>Automobiles were the downfall of ultra running</a:t>
            </a:r>
          </a:p>
          <a:p>
            <a:r>
              <a:rPr lang="en-US" dirty="0" smtClean="0">
                <a:solidFill>
                  <a:schemeClr val="accent4">
                    <a:lumMod val="75000"/>
                  </a:schemeClr>
                </a:solidFill>
              </a:rPr>
              <a:t>Today ultra marathon has transformed from a necessary means of communication into a hobby!</a:t>
            </a:r>
          </a:p>
          <a:p>
            <a:r>
              <a:rPr lang="en-US" dirty="0" smtClean="0">
                <a:solidFill>
                  <a:schemeClr val="accent4">
                    <a:lumMod val="75000"/>
                  </a:schemeClr>
                </a:solidFill>
              </a:rPr>
              <a:t>Ultra marathon- any foot race over 26.2 miles</a:t>
            </a:r>
          </a:p>
        </p:txBody>
      </p:sp>
    </p:spTree>
    <p:extLst>
      <p:ext uri="{BB962C8B-B14F-4D97-AF65-F5344CB8AC3E}">
        <p14:creationId xmlns:p14="http://schemas.microsoft.com/office/powerpoint/2010/main" val="181940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24" y="4271963"/>
            <a:ext cx="2473963" cy="171607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804" y="555812"/>
            <a:ext cx="3295650" cy="307321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590" y="3150394"/>
            <a:ext cx="2751552" cy="285035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914" y="555812"/>
            <a:ext cx="4382086" cy="371615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76802"/>
            <a:ext cx="2367769" cy="2711236"/>
          </a:xfrm>
          <a:prstGeom prst="rect">
            <a:avLst/>
          </a:prstGeom>
        </p:spPr>
      </p:pic>
      <p:sp>
        <p:nvSpPr>
          <p:cNvPr id="2" name="Title 1"/>
          <p:cNvSpPr>
            <a:spLocks noGrp="1"/>
          </p:cNvSpPr>
          <p:nvPr>
            <p:ph type="title"/>
          </p:nvPr>
        </p:nvSpPr>
        <p:spPr>
          <a:xfrm>
            <a:off x="4781257" y="945952"/>
            <a:ext cx="4552657" cy="994172"/>
          </a:xfrm>
        </p:spPr>
        <p:txBody>
          <a:bodyPr>
            <a:normAutofit fontScale="90000"/>
          </a:bodyPr>
          <a:lstStyle/>
          <a:p>
            <a:pPr algn="ctr"/>
            <a:r>
              <a:rPr lang="en-US" dirty="0" smtClean="0">
                <a:solidFill>
                  <a:schemeClr val="bg1"/>
                </a:solidFill>
                <a:latin typeface="Algerian" panose="04020705040A02060702" pitchFamily="82" charset="0"/>
              </a:rPr>
              <a:t>Meet</a:t>
            </a:r>
            <a:br>
              <a:rPr lang="en-US" dirty="0" smtClean="0">
                <a:solidFill>
                  <a:schemeClr val="bg1"/>
                </a:solidFill>
                <a:latin typeface="Algerian" panose="04020705040A02060702" pitchFamily="82" charset="0"/>
              </a:rPr>
            </a:br>
            <a:r>
              <a:rPr lang="en-US" dirty="0" smtClean="0">
                <a:solidFill>
                  <a:schemeClr val="bg1"/>
                </a:solidFill>
                <a:latin typeface="Algerian" panose="04020705040A02060702" pitchFamily="82" charset="0"/>
              </a:rPr>
              <a:t>REAL ULTRA RUNNERS</a:t>
            </a:r>
            <a:endParaRPr lang="en-US" dirty="0">
              <a:solidFill>
                <a:schemeClr val="bg1"/>
              </a:solidFill>
              <a:latin typeface="Algerian" panose="04020705040A02060702" pitchFamily="82" charset="0"/>
            </a:endParaRPr>
          </a:p>
        </p:txBody>
      </p:sp>
      <p:pic>
        <p:nvPicPr>
          <p:cNvPr id="14" name="Content Placeholder 1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562201" y="555812"/>
            <a:ext cx="1805720" cy="2720990"/>
          </a:xfr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7913" y="4286250"/>
            <a:ext cx="2096087" cy="17145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 y="555812"/>
            <a:ext cx="1562201" cy="2737952"/>
          </a:xfrm>
          <a:prstGeom prst="rect">
            <a:avLst/>
          </a:prstGeom>
        </p:spPr>
      </p:pic>
    </p:spTree>
    <p:extLst>
      <p:ext uri="{BB962C8B-B14F-4D97-AF65-F5344CB8AC3E}">
        <p14:creationId xmlns:p14="http://schemas.microsoft.com/office/powerpoint/2010/main" val="346510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2046849"/>
          </a:xfrm>
          <a:blipFill dpi="0" rotWithShape="1">
            <a:blip r:embed="rId4">
              <a:alphaModFix amt="88000"/>
            </a:blip>
            <a:srcRect/>
            <a:tile tx="0" ty="0" sx="100000" sy="100000" flip="none" algn="tl"/>
          </a:blipFill>
        </p:spPr>
      </p:pic>
      <p:sp>
        <p:nvSpPr>
          <p:cNvPr id="2" name="Title 1"/>
          <p:cNvSpPr>
            <a:spLocks noGrp="1"/>
          </p:cNvSpPr>
          <p:nvPr>
            <p:ph type="title"/>
          </p:nvPr>
        </p:nvSpPr>
        <p:spPr>
          <a:xfrm>
            <a:off x="628650" y="55236"/>
            <a:ext cx="7886700" cy="580769"/>
          </a:xfrm>
        </p:spPr>
        <p:txBody>
          <a:bodyPr>
            <a:normAutofit fontScale="90000"/>
          </a:bodyPr>
          <a:lstStyle/>
          <a:p>
            <a:pPr algn="ctr"/>
            <a:r>
              <a:rPr lang="en-US" dirty="0" smtClean="0">
                <a:solidFill>
                  <a:schemeClr val="bg1"/>
                </a:solidFill>
              </a:rPr>
              <a:t>Say Hello to Steve!</a:t>
            </a:r>
            <a:endParaRPr lang="en-US" dirty="0">
              <a:solidFill>
                <a:schemeClr val="bg1"/>
              </a:solidFill>
            </a:endParaRPr>
          </a:p>
        </p:txBody>
      </p:sp>
      <p:sp>
        <p:nvSpPr>
          <p:cNvPr id="8" name="TextBox 7"/>
          <p:cNvSpPr txBox="1"/>
          <p:nvPr/>
        </p:nvSpPr>
        <p:spPr>
          <a:xfrm>
            <a:off x="196948" y="2256095"/>
            <a:ext cx="8947052" cy="4301177"/>
          </a:xfrm>
          <a:prstGeom prst="rect">
            <a:avLst/>
          </a:prstGeom>
          <a:solidFill>
            <a:schemeClr val="bg1"/>
          </a:solidFill>
        </p:spPr>
        <p:txBody>
          <a:bodyPr wrap="square" rtlCol="0">
            <a:spAutoFit/>
          </a:bodyPr>
          <a:lstStyle/>
          <a:p>
            <a:r>
              <a:rPr lang="en-US" sz="1500" dirty="0">
                <a:latin typeface="+mj-lt"/>
                <a:cs typeface="Andalus" panose="02020603050405020304" pitchFamily="18" charset="-78"/>
              </a:rPr>
              <a:t>    </a:t>
            </a:r>
            <a:r>
              <a:rPr lang="en-US" sz="2000" dirty="0">
                <a:latin typeface="+mj-lt"/>
                <a:cs typeface="Andalus" panose="02020603050405020304" pitchFamily="18" charset="-78"/>
              </a:rPr>
              <a:t>Steve was born November 8, 1980 in Las Vegas, Nevada.  The city scape was all that Steve ever knew, as the son of owners of a Las Vegas </a:t>
            </a:r>
            <a:r>
              <a:rPr lang="en-US" sz="2000" dirty="0" smtClean="0">
                <a:latin typeface="+mj-lt"/>
                <a:cs typeface="Andalus" panose="02020603050405020304" pitchFamily="18" charset="-78"/>
              </a:rPr>
              <a:t>motel</a:t>
            </a:r>
            <a:r>
              <a:rPr lang="en-US" sz="2000" dirty="0">
                <a:latin typeface="+mj-lt"/>
                <a:cs typeface="Andalus" panose="02020603050405020304" pitchFamily="18" charset="-78"/>
              </a:rPr>
              <a:t>. His parents did not have a lot of time to spend with him, so he occupied his time playing alone with the toys his parents bought him.  Steve did not have any friends and was constantly made fun of for being overweight.  Steve grew up to be tall and lanky, not overweight anymore but unfit. He blended in with the other people along the Las Vegas strip and nothing set him apart from the masses.  Working as a single business man for 10 years, Steve wanted to already be operating his own casino.  However, the harder he worked the further his goals appeared to be from him. Frustrated with his work and overwhelmed by the pressures of life, Steve needed to escape! </a:t>
            </a:r>
          </a:p>
          <a:p>
            <a:r>
              <a:rPr lang="en-US" sz="2000" dirty="0">
                <a:latin typeface="+mj-lt"/>
                <a:cs typeface="Andalus" panose="02020603050405020304" pitchFamily="18" charset="-78"/>
              </a:rPr>
              <a:t>   Steve wanted something more that set him apart from everyone else in Las Vegas, something that made him different, something greater.  So he turned to ultra marathon running!</a:t>
            </a:r>
          </a:p>
          <a:p>
            <a:endParaRPr lang="en-US" sz="1350" dirty="0"/>
          </a:p>
        </p:txBody>
      </p:sp>
    </p:spTree>
    <p:extLst>
      <p:ext uri="{BB962C8B-B14F-4D97-AF65-F5344CB8AC3E}">
        <p14:creationId xmlns:p14="http://schemas.microsoft.com/office/powerpoint/2010/main" val="23896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accent1">
                <a:lumMod val="5000"/>
                <a:lumOff val="95000"/>
              </a:schemeClr>
            </a:gs>
            <a:gs pos="91500">
              <a:srgbClr val="B5D2EC"/>
            </a:gs>
            <a:gs pos="10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2174"/>
          </a:xfrm>
        </p:spPr>
        <p:txBody>
          <a:bodyPr>
            <a:normAutofit/>
          </a:bodyPr>
          <a:lstStyle/>
          <a:p>
            <a:pPr algn="ctr"/>
            <a:r>
              <a:rPr lang="en-US" sz="4000" dirty="0" smtClean="0"/>
              <a:t>Ultra Runner’s Definition of Health</a:t>
            </a:r>
            <a:endParaRPr lang="en-US" sz="4000" dirty="0"/>
          </a:p>
        </p:txBody>
      </p:sp>
      <p:sp>
        <p:nvSpPr>
          <p:cNvPr id="3" name="Content Placeholder 2"/>
          <p:cNvSpPr>
            <a:spLocks noGrp="1"/>
          </p:cNvSpPr>
          <p:nvPr>
            <p:ph idx="1"/>
          </p:nvPr>
        </p:nvSpPr>
        <p:spPr>
          <a:xfrm>
            <a:off x="628650" y="1385888"/>
            <a:ext cx="7886700" cy="5472112"/>
          </a:xfrm>
        </p:spPr>
        <p:txBody>
          <a:bodyPr/>
          <a:lstStyle/>
          <a:p>
            <a:r>
              <a:rPr lang="en-US" u="sng" dirty="0" smtClean="0"/>
              <a:t>Health</a:t>
            </a:r>
            <a:r>
              <a:rPr lang="en-US" dirty="0" smtClean="0"/>
              <a:t>- one’s ability to push their body to the fullest extent without limitations by the mind, body, or spirit.</a:t>
            </a:r>
          </a:p>
          <a:p>
            <a:r>
              <a:rPr lang="en-US" dirty="0" smtClean="0"/>
              <a:t>A runner considers themselves healthy as long as they can run.</a:t>
            </a:r>
          </a:p>
          <a:p>
            <a:r>
              <a:rPr lang="en-US" dirty="0" smtClean="0"/>
              <a:t>Mental clarity is a key factor in an ultra runner’s health.  </a:t>
            </a:r>
          </a:p>
          <a:p>
            <a:pPr lvl="1"/>
            <a:r>
              <a:rPr lang="en-US" dirty="0" smtClean="0"/>
              <a:t>“Runner’s High”- a euphoric state when an ultra runner is able to push their body to the fullest extent by sheer mental determination, while simultaneously </a:t>
            </a:r>
            <a:r>
              <a:rPr lang="en-US" dirty="0" smtClean="0"/>
              <a:t>having </a:t>
            </a:r>
            <a:r>
              <a:rPr lang="en-US" dirty="0" smtClean="0"/>
              <a:t>a completely clear mind. </a:t>
            </a:r>
          </a:p>
          <a:p>
            <a:endParaRPr lang="en-US" dirty="0"/>
          </a:p>
        </p:txBody>
      </p:sp>
    </p:spTree>
    <p:extLst>
      <p:ext uri="{BB962C8B-B14F-4D97-AF65-F5344CB8AC3E}">
        <p14:creationId xmlns:p14="http://schemas.microsoft.com/office/powerpoint/2010/main" val="103821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Ultra Runner’s Definition of Illness</a:t>
            </a:r>
            <a:endParaRPr lang="en-US" dirty="0"/>
          </a:p>
        </p:txBody>
      </p:sp>
      <p:sp>
        <p:nvSpPr>
          <p:cNvPr id="3" name="Content Placeholder 2"/>
          <p:cNvSpPr>
            <a:spLocks noGrp="1"/>
          </p:cNvSpPr>
          <p:nvPr>
            <p:ph idx="1"/>
          </p:nvPr>
        </p:nvSpPr>
        <p:spPr/>
        <p:txBody>
          <a:bodyPr/>
          <a:lstStyle/>
          <a:p>
            <a:r>
              <a:rPr lang="en-US" dirty="0" smtClean="0"/>
              <a:t>Illness-</a:t>
            </a:r>
            <a:r>
              <a:rPr lang="en-US" dirty="0"/>
              <a:t> </a:t>
            </a:r>
            <a:r>
              <a:rPr lang="en-US" dirty="0" smtClean="0"/>
              <a:t>anything that prevents an individual from running. </a:t>
            </a:r>
          </a:p>
          <a:p>
            <a:r>
              <a:rPr lang="en-US" dirty="0" smtClean="0"/>
              <a:t>Ultra runners have a high tolerance for pain, not all pain is significant.  </a:t>
            </a:r>
          </a:p>
          <a:p>
            <a:endParaRPr lang="en-US" dirty="0" smtClean="0"/>
          </a:p>
        </p:txBody>
      </p:sp>
    </p:spTree>
    <p:extLst>
      <p:ext uri="{BB962C8B-B14F-4D97-AF65-F5344CB8AC3E}">
        <p14:creationId xmlns:p14="http://schemas.microsoft.com/office/powerpoint/2010/main" val="41776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3435"/>
            <a:ext cx="9144000" cy="6714565"/>
          </a:xfrm>
        </p:spPr>
      </p:pic>
      <p:sp>
        <p:nvSpPr>
          <p:cNvPr id="2" name="Title 1"/>
          <p:cNvSpPr>
            <a:spLocks noGrp="1"/>
          </p:cNvSpPr>
          <p:nvPr>
            <p:ph type="title"/>
          </p:nvPr>
        </p:nvSpPr>
        <p:spPr/>
        <p:txBody>
          <a:bodyPr/>
          <a:lstStyle/>
          <a:p>
            <a:pPr algn="ctr"/>
            <a:r>
              <a:rPr lang="en-US" dirty="0" smtClean="0">
                <a:solidFill>
                  <a:schemeClr val="accent6">
                    <a:lumMod val="75000"/>
                  </a:schemeClr>
                </a:solidFill>
                <a:latin typeface="AR BLANCA" panose="02000000000000000000" pitchFamily="2" charset="0"/>
              </a:rPr>
              <a:t>Ultra Marathon Diet</a:t>
            </a:r>
            <a:endParaRPr lang="en-US" dirty="0">
              <a:solidFill>
                <a:schemeClr val="accent6">
                  <a:lumMod val="75000"/>
                </a:schemeClr>
              </a:solidFill>
              <a:latin typeface="AR BLANCA" panose="02000000000000000000" pitchFamily="2" charset="0"/>
            </a:endParaRPr>
          </a:p>
        </p:txBody>
      </p:sp>
      <p:sp>
        <p:nvSpPr>
          <p:cNvPr id="7" name="TextBox 6"/>
          <p:cNvSpPr txBox="1"/>
          <p:nvPr/>
        </p:nvSpPr>
        <p:spPr>
          <a:xfrm>
            <a:off x="1577788" y="1559859"/>
            <a:ext cx="586291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 natural plant based diet.</a:t>
            </a:r>
          </a:p>
          <a:p>
            <a:pPr marL="285750" indent="-285750">
              <a:buFont typeface="Arial" panose="020B0604020202020204" pitchFamily="34" charset="0"/>
              <a:buChar char="•"/>
            </a:pPr>
            <a:r>
              <a:rPr lang="en-US" dirty="0" smtClean="0"/>
              <a:t>The diet includes: </a:t>
            </a:r>
          </a:p>
          <a:p>
            <a:pPr marL="742950" lvl="1" indent="-285750">
              <a:buFont typeface="Arial" panose="020B0604020202020204" pitchFamily="34" charset="0"/>
              <a:buChar char="•"/>
            </a:pPr>
            <a:r>
              <a:rPr lang="en-US" dirty="0" smtClean="0"/>
              <a:t>Fruits and vegetables</a:t>
            </a:r>
          </a:p>
          <a:p>
            <a:pPr marL="742950" lvl="1" indent="-285750">
              <a:buFont typeface="Arial" panose="020B0604020202020204" pitchFamily="34" charset="0"/>
              <a:buChar char="•"/>
            </a:pPr>
            <a:r>
              <a:rPr lang="en-US" dirty="0" smtClean="0"/>
              <a:t>Whole Grains (Gluten Free)</a:t>
            </a:r>
          </a:p>
          <a:p>
            <a:pPr marL="742950" lvl="1" indent="-285750">
              <a:buFont typeface="Arial" panose="020B0604020202020204" pitchFamily="34" charset="0"/>
              <a:buChar char="•"/>
            </a:pPr>
            <a:r>
              <a:rPr lang="en-US" dirty="0" smtClean="0"/>
              <a:t>Nuts and Seeds</a:t>
            </a:r>
          </a:p>
          <a:p>
            <a:pPr marL="742950" lvl="1" indent="-285750">
              <a:buFont typeface="Arial" panose="020B0604020202020204" pitchFamily="34" charset="0"/>
              <a:buChar char="•"/>
            </a:pPr>
            <a:r>
              <a:rPr lang="en-US" dirty="0" smtClean="0"/>
              <a:t>Soy, rice, almond, or coconut milk (Dairy Free) </a:t>
            </a:r>
          </a:p>
        </p:txBody>
      </p:sp>
      <p:sp>
        <p:nvSpPr>
          <p:cNvPr id="8" name="TextBox 7"/>
          <p:cNvSpPr txBox="1"/>
          <p:nvPr/>
        </p:nvSpPr>
        <p:spPr>
          <a:xfrm>
            <a:off x="1559859" y="3621741"/>
            <a:ext cx="5898776" cy="369332"/>
          </a:xfrm>
          <a:prstGeom prst="rect">
            <a:avLst/>
          </a:prstGeom>
          <a:noFill/>
        </p:spPr>
        <p:txBody>
          <a:bodyPr wrap="square" rtlCol="0">
            <a:spAutoFit/>
          </a:bodyPr>
          <a:lstStyle/>
          <a:p>
            <a:endParaRPr lang="en-US" dirty="0" smtClean="0"/>
          </a:p>
        </p:txBody>
      </p:sp>
      <p:sp>
        <p:nvSpPr>
          <p:cNvPr id="9" name="TextBox 8"/>
          <p:cNvSpPr txBox="1"/>
          <p:nvPr/>
        </p:nvSpPr>
        <p:spPr>
          <a:xfrm>
            <a:off x="1577788" y="3314185"/>
            <a:ext cx="5486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diet excludes:</a:t>
            </a:r>
          </a:p>
          <a:p>
            <a:pPr marL="742950" lvl="1" indent="-285750">
              <a:buFont typeface="Arial" panose="020B0604020202020204" pitchFamily="34" charset="0"/>
              <a:buChar char="•"/>
            </a:pPr>
            <a:r>
              <a:rPr lang="en-US" dirty="0" smtClean="0"/>
              <a:t>Processed food</a:t>
            </a:r>
          </a:p>
          <a:p>
            <a:pPr marL="742950" lvl="1" indent="-285750">
              <a:buFont typeface="Arial" panose="020B0604020202020204" pitchFamily="34" charset="0"/>
              <a:buChar char="•"/>
            </a:pPr>
            <a:r>
              <a:rPr lang="en-US" dirty="0" smtClean="0"/>
              <a:t>Food with artificial ingredients</a:t>
            </a:r>
          </a:p>
          <a:p>
            <a:pPr marL="742950" lvl="1" indent="-285750">
              <a:buFont typeface="Arial" panose="020B0604020202020204" pitchFamily="34" charset="0"/>
              <a:buChar char="•"/>
            </a:pPr>
            <a:r>
              <a:rPr lang="en-US" dirty="0" smtClean="0"/>
              <a:t>Gluten</a:t>
            </a:r>
          </a:p>
          <a:p>
            <a:pPr marL="742950" lvl="1" indent="-285750">
              <a:buFont typeface="Arial" panose="020B0604020202020204" pitchFamily="34" charset="0"/>
              <a:buChar char="•"/>
            </a:pPr>
            <a:r>
              <a:rPr lang="en-US" dirty="0" smtClean="0"/>
              <a:t>Dairy</a:t>
            </a:r>
          </a:p>
          <a:p>
            <a:pPr marL="742950" lvl="1" indent="-285750">
              <a:buFont typeface="Arial" panose="020B0604020202020204" pitchFamily="34" charset="0"/>
              <a:buChar char="•"/>
            </a:pPr>
            <a:r>
              <a:rPr lang="en-US" dirty="0" smtClean="0"/>
              <a:t>Alcohol</a:t>
            </a:r>
          </a:p>
          <a:p>
            <a:r>
              <a:rPr lang="en-US" dirty="0"/>
              <a:t>	</a:t>
            </a:r>
          </a:p>
        </p:txBody>
      </p:sp>
    </p:spTree>
    <p:extLst>
      <p:ext uri="{BB962C8B-B14F-4D97-AF65-F5344CB8AC3E}">
        <p14:creationId xmlns:p14="http://schemas.microsoft.com/office/powerpoint/2010/main" val="67432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1518</TotalTime>
  <Words>4157</Words>
  <Application>Microsoft Office PowerPoint</Application>
  <PresentationFormat>On-screen Show (4:3)</PresentationFormat>
  <Paragraphs>323</Paragraphs>
  <Slides>22</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Agency FB</vt:lpstr>
      <vt:lpstr>Aharoni</vt:lpstr>
      <vt:lpstr>Algerian</vt:lpstr>
      <vt:lpstr>Andalus</vt:lpstr>
      <vt:lpstr>AR BLANCA</vt:lpstr>
      <vt:lpstr>Arial</vt:lpstr>
      <vt:lpstr>Bell MT</vt:lpstr>
      <vt:lpstr>Calibri</vt:lpstr>
      <vt:lpstr>Calibri Light</vt:lpstr>
      <vt:lpstr>Jokerman</vt:lpstr>
      <vt:lpstr>Office Theme</vt:lpstr>
      <vt:lpstr>         Health and Illness Practices of Ultra Marathon Runners</vt:lpstr>
      <vt:lpstr>    Learning Objectives     </vt:lpstr>
      <vt:lpstr>History and Background of  Ultra Marathon Running </vt:lpstr>
      <vt:lpstr>History and Background of  Ultra Marathon Running </vt:lpstr>
      <vt:lpstr>Meet REAL ULTRA RUNNERS</vt:lpstr>
      <vt:lpstr>Say Hello to Steve!</vt:lpstr>
      <vt:lpstr>Ultra Runner’s Definition of Health</vt:lpstr>
      <vt:lpstr>Ultra Runner’s Definition of Illness</vt:lpstr>
      <vt:lpstr>Ultra Marathon Diet</vt:lpstr>
      <vt:lpstr>Steve’s Diet Requirements</vt:lpstr>
      <vt:lpstr>Green Power Smoothie</vt:lpstr>
      <vt:lpstr>Training Program</vt:lpstr>
      <vt:lpstr>Preventative Care</vt:lpstr>
      <vt:lpstr>Healing Practices</vt:lpstr>
      <vt:lpstr>Behaviors and Beliefs</vt:lpstr>
      <vt:lpstr>Health Concerns</vt:lpstr>
      <vt:lpstr>External Health Concerns </vt:lpstr>
      <vt:lpstr>Cultural Factors</vt:lpstr>
      <vt:lpstr>Ultra Running Statistics </vt:lpstr>
      <vt:lpstr>Competent Care for Ultra Runners</vt:lpstr>
      <vt:lpstr>Exam 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Illness Practices of Ultra Marathon Runners</dc:title>
  <dc:creator>Chelsea Giles</dc:creator>
  <cp:lastModifiedBy>Chelsea Giles</cp:lastModifiedBy>
  <cp:revision>124</cp:revision>
  <dcterms:created xsi:type="dcterms:W3CDTF">2015-02-16T16:59:49Z</dcterms:created>
  <dcterms:modified xsi:type="dcterms:W3CDTF">2015-02-20T17:51:10Z</dcterms:modified>
</cp:coreProperties>
</file>